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257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1" r:id="rId14"/>
    <p:sldId id="266" r:id="rId15"/>
    <p:sldId id="267" r:id="rId16"/>
    <p:sldId id="268" r:id="rId17"/>
    <p:sldId id="292" r:id="rId18"/>
    <p:sldId id="293" r:id="rId19"/>
    <p:sldId id="294" r:id="rId20"/>
    <p:sldId id="295" r:id="rId21"/>
    <p:sldId id="296" r:id="rId22"/>
    <p:sldId id="271" r:id="rId23"/>
    <p:sldId id="272" r:id="rId24"/>
    <p:sldId id="273" r:id="rId25"/>
    <p:sldId id="275" r:id="rId26"/>
    <p:sldId id="274" r:id="rId27"/>
    <p:sldId id="276" r:id="rId28"/>
    <p:sldId id="277" r:id="rId29"/>
    <p:sldId id="278" r:id="rId30"/>
    <p:sldId id="279" r:id="rId31"/>
    <p:sldId id="281" r:id="rId32"/>
    <p:sldId id="299" r:id="rId33"/>
    <p:sldId id="297" r:id="rId34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A-487A-A5A3-2B1FB8A505C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A-487A-A5A3-2B1FB8A505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A-487A-A5A3-2B1FB8A505C6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4A-487A-A5A3-2B1FB8A50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87D3-94A2-4C53-A372-2BBA004B0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028E6-BF89-44C2-87F9-8E952388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9BA8-403B-4EBB-A8E3-5E2996CD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5220-88A9-4EAC-B15F-8D971B62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045D-73AD-45B3-ACAA-562554D0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BB49-1465-4FFF-9B3F-3DA2494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CA790-0CD4-44AD-90F6-84DF1609C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9F371-743A-413C-B9EF-BB9051FF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F33A8-3CA4-4558-AC97-6E7C5EDB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9CA55-8EF5-4161-A3DF-504F3B2A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5689E-02BE-4A46-9CC0-F1CC72109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597D4-F906-4B25-A9C7-42C60F81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F1B1-8F35-4197-8831-0E530585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5DC13-EE83-477E-B505-B15D22C2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0BD2F-7C2C-4BF1-B555-7F35E4A9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6EAD-1BC2-43F8-8D11-3E8EF8BA77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10000" cap="none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799C2-7E44-4437-BFDD-6AD7E4118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17838"/>
            <a:ext cx="9144000" cy="476981"/>
          </a:xfrm>
        </p:spPr>
        <p:txBody>
          <a:bodyPr/>
          <a:lstStyle>
            <a:lvl1pPr marL="0" indent="0" algn="l">
              <a:buNone/>
              <a:defRPr sz="40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Associate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EBC03E-313E-4EB8-AC2E-584D850AC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4127500"/>
            <a:ext cx="9144000" cy="140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Company Position // email</a:t>
            </a:r>
          </a:p>
          <a:p>
            <a:pPr lvl="0"/>
            <a:r>
              <a:rPr lang="en-US" dirty="0"/>
              <a:t>www.ceplan.com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CABD8-F4CE-4A0B-B50F-FF61533D4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9" y="5230890"/>
            <a:ext cx="3259841" cy="11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6EAD-1BC2-43F8-8D11-3E8EF8BA77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10000" cap="none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799C2-7E44-4437-BFDD-6AD7E4118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17838"/>
            <a:ext cx="9144000" cy="476981"/>
          </a:xfrm>
        </p:spPr>
        <p:txBody>
          <a:bodyPr/>
          <a:lstStyle>
            <a:lvl1pPr marL="0" indent="0" algn="l">
              <a:buNone/>
              <a:defRPr sz="40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Associate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EBC03E-313E-4EB8-AC2E-584D850AC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4127500"/>
            <a:ext cx="9144000" cy="140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Company Position // email</a:t>
            </a:r>
          </a:p>
          <a:p>
            <a:pPr lvl="0"/>
            <a:r>
              <a:rPr lang="en-US" dirty="0"/>
              <a:t>www.ceplan.com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CABD8-F4CE-4A0B-B50F-FF61533D4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9" y="5230890"/>
            <a:ext cx="3259841" cy="11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8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9FA-1582-4CE3-9085-AABEB8F5C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646237"/>
          </a:xfrm>
          <a:solidFill>
            <a:srgbClr val="BF311A"/>
          </a:solidFill>
        </p:spPr>
        <p:txBody>
          <a:bodyPr/>
          <a:lstStyle>
            <a:lvl1pPr algn="ctr">
              <a:defRPr sz="48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E396-A5A6-462C-9985-E42E95D5E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365760" indent="-365760">
              <a:buClr>
                <a:srgbClr val="BF311A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BF311A"/>
              </a:buClr>
              <a:buFont typeface="Calibri" panose="020F0502020204030204" pitchFamily="34" charset="0"/>
              <a:buChar char="‒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0E32F-BF58-402C-B85E-E2CD7444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ceplan.com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4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with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9FA-1582-4CE3-9085-AABEB8F5C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199" y="365125"/>
            <a:ext cx="5689600" cy="1325563"/>
          </a:xfrm>
        </p:spPr>
        <p:txBody>
          <a:bodyPr/>
          <a:lstStyle>
            <a:lvl1pPr>
              <a:defRPr sz="4800" cap="none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D3293-F3A5-4357-A482-04DC49907F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64200" y="1825625"/>
            <a:ext cx="5689600" cy="4351338"/>
          </a:xfrm>
        </p:spPr>
        <p:txBody>
          <a:bodyPr/>
          <a:lstStyle>
            <a:lvl1pPr marL="457200" indent="-457200">
              <a:buClr>
                <a:srgbClr val="BF311A"/>
              </a:buClr>
              <a:buFont typeface="Courier New" panose="02070309020205020404" pitchFamily="49" charset="0"/>
              <a:buChar char="o"/>
              <a:defRPr>
                <a:latin typeface="+mn-lt"/>
                <a:ea typeface="Source Sans Pro" panose="020B0503030403020204" pitchFamily="34" charset="0"/>
              </a:defRPr>
            </a:lvl1pPr>
            <a:lvl2pPr marL="685800" indent="-228600">
              <a:buClr>
                <a:srgbClr val="BF311A"/>
              </a:buClr>
              <a:buFont typeface="Calibri" panose="020F0502020204030204" pitchFamily="34" charset="0"/>
              <a:buChar char="‒"/>
              <a:defRPr>
                <a:latin typeface="+mn-lt"/>
                <a:ea typeface="Source Sans Pro" panose="020B0503030403020204" pitchFamily="34" charset="0"/>
              </a:defRPr>
            </a:lvl2pPr>
            <a:lvl3pPr>
              <a:defRPr>
                <a:latin typeface="+mn-lt"/>
                <a:ea typeface="Source Sans Pro" panose="020B0503030403020204" pitchFamily="34" charset="0"/>
              </a:defRPr>
            </a:lvl3pPr>
            <a:lvl4pPr>
              <a:defRPr>
                <a:latin typeface="+mn-lt"/>
                <a:ea typeface="Source Sans Pro" panose="020B0503030403020204" pitchFamily="34" charset="0"/>
              </a:defRPr>
            </a:lvl4pPr>
            <a:lvl5pPr>
              <a:defRPr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317DF-FCA4-44C4-B188-0C95A2BA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0D2B1-C7D1-485B-864D-76FFE47ADAEA}" type="datetimeFigureOut">
              <a:rPr lang="en-US" smtClean="0"/>
              <a:t>9/30/2021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7E23C-1B3A-437A-9D76-380801DC9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901" y="2927350"/>
            <a:ext cx="6615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9FA-1582-4CE3-9085-AABEB8F5C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4800" cap="none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E396-A5A6-462C-9985-E42E95D5E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365760" indent="-365760">
              <a:buClr>
                <a:srgbClr val="BF311A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BF311A"/>
              </a:buClr>
              <a:buFont typeface="Calibri" panose="020F0502020204030204" pitchFamily="34" charset="0"/>
              <a:buChar char="‒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D3293-F3A5-4357-A482-04DC499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365760" indent="-365760">
              <a:buClr>
                <a:srgbClr val="BF311A"/>
              </a:buClr>
              <a:buFont typeface="Courier New" panose="02070309020205020404" pitchFamily="49" charset="0"/>
              <a:buChar char="o"/>
              <a:defRPr>
                <a:latin typeface="+mn-lt"/>
                <a:ea typeface="Source Sans Pro" panose="020B0503030403020204" pitchFamily="34" charset="0"/>
              </a:defRPr>
            </a:lvl1pPr>
            <a:lvl2pPr marL="685800" indent="-228600">
              <a:buClr>
                <a:srgbClr val="BF311A"/>
              </a:buClr>
              <a:buFont typeface="Calibri" panose="020F0502020204030204" pitchFamily="34" charset="0"/>
              <a:buChar char="‒"/>
              <a:defRPr>
                <a:latin typeface="+mn-lt"/>
                <a:ea typeface="Source Sans Pro" panose="020B0503030403020204" pitchFamily="34" charset="0"/>
              </a:defRPr>
            </a:lvl2pPr>
            <a:lvl3pPr>
              <a:defRPr>
                <a:latin typeface="+mn-lt"/>
                <a:ea typeface="Source Sans Pro" panose="020B0503030403020204" pitchFamily="34" charset="0"/>
              </a:defRPr>
            </a:lvl3pPr>
            <a:lvl4pPr>
              <a:defRPr>
                <a:latin typeface="+mn-lt"/>
                <a:ea typeface="Source Sans Pro" panose="020B0503030403020204" pitchFamily="34" charset="0"/>
              </a:defRPr>
            </a:lvl4pPr>
            <a:lvl5pPr>
              <a:defRPr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317DF-FCA4-44C4-B188-0C95A2BA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359442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D6EEAF-61BC-4478-A74B-FF746A5E0F18}"/>
              </a:ext>
            </a:extLst>
          </p:cNvPr>
          <p:cNvSpPr/>
          <p:nvPr userDrawn="1"/>
        </p:nvSpPr>
        <p:spPr>
          <a:xfrm>
            <a:off x="-111967" y="-121298"/>
            <a:ext cx="12456367" cy="746449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548B-BE35-48E1-9793-052AA5D30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96556"/>
            <a:ext cx="10515600" cy="1325563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EC2CF-993C-4AC0-9E74-1E8D54741C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8297" y="1417914"/>
            <a:ext cx="36576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cap="all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D2B7-3931-4CC6-BA90-5F1A93854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297" y="2241826"/>
            <a:ext cx="3657600" cy="3684588"/>
          </a:xfrm>
        </p:spPr>
        <p:txBody>
          <a:bodyPr/>
          <a:lstStyle>
            <a:lvl1pPr marL="365760" indent="-365760">
              <a:buClr>
                <a:srgbClr val="C00000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685800" indent="-228600">
              <a:buClr>
                <a:srgbClr val="C00000"/>
              </a:buClr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F27B0-E875-4537-B26A-80029CF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0D2B1-C7D1-485B-864D-76FFE47ADAE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B1397-B4B0-4C9B-A2F9-1DC21602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28F57-D47E-44E6-B500-248A7339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2E859-007F-479D-A242-2396C3F407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03DC0-3EFE-4BFA-99B5-88F4BA7BB8C3}"/>
              </a:ext>
            </a:extLst>
          </p:cNvPr>
          <p:cNvSpPr/>
          <p:nvPr userDrawn="1"/>
        </p:nvSpPr>
        <p:spPr>
          <a:xfrm>
            <a:off x="-133738" y="6329265"/>
            <a:ext cx="12456367" cy="746449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0C7A12B-01FD-4619-BA3A-F260A25369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67200" y="1410835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rgbClr val="BF311A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BD5B485-FA57-4474-9196-6B288813FE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7200" y="2234747"/>
            <a:ext cx="3657600" cy="3684588"/>
          </a:xfrm>
        </p:spPr>
        <p:txBody>
          <a:bodyPr/>
          <a:lstStyle>
            <a:lvl1pPr marL="365760" indent="-365760">
              <a:buClr>
                <a:srgbClr val="C00000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685800" indent="-228600">
              <a:buClr>
                <a:srgbClr val="C00000"/>
              </a:buClr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2E9677-270F-47B8-9079-F597F5D99EE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16106" y="143386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rgbClr val="BF311A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D26CF2-E9B3-4C15-AA26-FFA6D344042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16106" y="2257780"/>
            <a:ext cx="3657600" cy="3684588"/>
          </a:xfrm>
        </p:spPr>
        <p:txBody>
          <a:bodyPr/>
          <a:lstStyle>
            <a:lvl1pPr marL="365760" indent="-365760">
              <a:buClr>
                <a:srgbClr val="C00000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685800" indent="-228600">
              <a:buClr>
                <a:srgbClr val="C00000"/>
              </a:buClr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5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arger Are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D6EEAF-61BC-4478-A74B-FF746A5E0F18}"/>
              </a:ext>
            </a:extLst>
          </p:cNvPr>
          <p:cNvSpPr/>
          <p:nvPr userDrawn="1"/>
        </p:nvSpPr>
        <p:spPr>
          <a:xfrm>
            <a:off x="-111967" y="-121298"/>
            <a:ext cx="12456367" cy="746449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548B-BE35-48E1-9793-052AA5D30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96556"/>
            <a:ext cx="10515600" cy="1325563"/>
          </a:xfrm>
        </p:spPr>
        <p:txBody>
          <a:bodyPr>
            <a:normAutofit/>
          </a:bodyPr>
          <a:lstStyle>
            <a:lvl1pPr>
              <a:defRPr sz="48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F27B0-E875-4537-B26A-80029CF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0D2B1-C7D1-485B-864D-76FFE47ADAE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B1397-B4B0-4C9B-A2F9-1DC21602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28F57-D47E-44E6-B500-248A7339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2E859-007F-479D-A242-2396C3F407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03DC0-3EFE-4BFA-99B5-88F4BA7BB8C3}"/>
              </a:ext>
            </a:extLst>
          </p:cNvPr>
          <p:cNvSpPr/>
          <p:nvPr userDrawn="1"/>
        </p:nvSpPr>
        <p:spPr>
          <a:xfrm>
            <a:off x="-133738" y="6329265"/>
            <a:ext cx="12456367" cy="746449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3C476-FC30-40F4-8199-42BA9B99F4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45" y="1157385"/>
            <a:ext cx="10972800" cy="4872038"/>
          </a:xfrm>
        </p:spPr>
        <p:txBody>
          <a:bodyPr/>
          <a:lstStyle>
            <a:lvl1pPr marL="365760" indent="-365760">
              <a:buClr>
                <a:srgbClr val="BF311A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BF311A"/>
              </a:buClr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62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4019-ACAA-4771-AB15-7F0476B2B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6625"/>
            <a:ext cx="10515600" cy="1325563"/>
          </a:xfrm>
        </p:spPr>
        <p:txBody>
          <a:bodyPr>
            <a:noAutofit/>
          </a:bodyPr>
          <a:lstStyle>
            <a:lvl1pPr>
              <a:defRPr sz="8000" cap="none" baseline="0">
                <a:solidFill>
                  <a:srgbClr val="BF311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337CB-704F-4894-B99D-CFA6B7BB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0D2B1-C7D1-485B-864D-76FFE47ADAE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E50BD-3866-442E-A40D-EFF5E3BF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31624-A21E-4C3E-9109-A04A3347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2E859-007F-479D-A242-2396C3F407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51514-FE8A-4828-8F61-6A30D54AD89B}"/>
              </a:ext>
            </a:extLst>
          </p:cNvPr>
          <p:cNvSpPr/>
          <p:nvPr userDrawn="1"/>
        </p:nvSpPr>
        <p:spPr>
          <a:xfrm>
            <a:off x="-201336" y="6342077"/>
            <a:ext cx="12633820" cy="620785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9B6B89-50EA-4E57-9532-008683CAAA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3609975"/>
            <a:ext cx="7362825" cy="89535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b="1" dirty="0"/>
              <a:t>Step 1</a:t>
            </a:r>
          </a:p>
          <a:p>
            <a:pPr lvl="0"/>
            <a:r>
              <a:rPr lang="en-US" b="0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EACF-2FE1-4D68-BAEE-FAB80D3C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A6222-F476-416A-A3C2-FF6372993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A0223-A3EC-41BB-AE2F-C61EFBB9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F4FA9-C945-47CD-8B58-6AD7BB5E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AAC8-746F-468E-8945-1096E3D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833567-CA0A-4687-86BD-0F0622319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939800"/>
            <a:ext cx="8801100" cy="1092200"/>
          </a:xfrm>
        </p:spPr>
        <p:txBody>
          <a:bodyPr>
            <a:normAutofit/>
          </a:bodyPr>
          <a:lstStyle>
            <a:lvl1pPr marL="0" indent="0">
              <a:buNone/>
              <a:defRPr sz="4800" b="1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C4FB0B-5131-45B4-B1AF-401228553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500" y="3289300"/>
            <a:ext cx="8801100" cy="660400"/>
          </a:xfrm>
        </p:spPr>
        <p:txBody>
          <a:bodyPr/>
          <a:lstStyle>
            <a:lvl1pPr marL="0" indent="0" algn="r">
              <a:buNone/>
              <a:defRPr b="1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-Author</a:t>
            </a:r>
          </a:p>
        </p:txBody>
      </p:sp>
    </p:spTree>
    <p:extLst>
      <p:ext uri="{BB962C8B-B14F-4D97-AF65-F5344CB8AC3E}">
        <p14:creationId xmlns:p14="http://schemas.microsoft.com/office/powerpoint/2010/main" val="26596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07FA70-B77E-41A0-B596-38493C1A0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631090"/>
            <a:ext cx="5419725" cy="109537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BF311A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CC992C-86F7-4855-8120-729283B79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67037"/>
            <a:ext cx="8801100" cy="46196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746404-DE5C-4EBC-9F61-13C494328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429000"/>
            <a:ext cx="8801100" cy="2057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5480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E015-DA9D-4FDE-A99C-297D20F3B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86D21-70B6-4FC0-817F-C791BBB79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EB402-354A-474A-A01F-87E12E65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72655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69F9-8A23-4FF2-84B1-5D5716DF6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7E07D-4DAE-4CF4-BB68-CBAE5A17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DC979-054B-43F3-9E41-2CB1645E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4159418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C841-4EE6-4E1B-9EC2-F6FECAC3E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181E-82C9-4D23-988B-22652377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F8FE0-1551-4CA3-9BD4-0D5081F1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288C-F4BD-4E58-9DB0-A4F3EBD8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1528648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8E21-28F7-4A96-93F6-1FF7A50AA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214A6-A5E6-4B39-B388-3C7A05B10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B29DA-23E1-4F84-BBD6-85962828E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B6692-A8BF-4590-99A1-879071A4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3901725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CACA-7F09-4A08-9DAA-D92688120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E5231-64ED-4004-8A05-D12FE1D1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796F-211B-4D2E-8FF6-8AA6253E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476704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FD2D8-79B2-44E6-B8D8-F1E9658A6BA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FD9A2-78ED-438A-A4A7-A59B9754E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6B14-8054-4322-9E2A-B902682A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ceplan.com</a:t>
            </a:r>
          </a:p>
        </p:txBody>
      </p:sp>
    </p:spTree>
    <p:extLst>
      <p:ext uri="{BB962C8B-B14F-4D97-AF65-F5344CB8AC3E}">
        <p14:creationId xmlns:p14="http://schemas.microsoft.com/office/powerpoint/2010/main" val="1905264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BE35-269E-46ED-B9FE-6052BE883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5" y="1298575"/>
            <a:ext cx="10515600" cy="1325563"/>
          </a:xfrm>
        </p:spPr>
        <p:txBody>
          <a:bodyPr>
            <a:noAutofit/>
          </a:bodyPr>
          <a:lstStyle>
            <a:lvl1pPr algn="l">
              <a:defRPr sz="13800" kern="1200" spc="-500" baseline="0"/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C057D-D15D-4C31-A277-6491AF324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9" y="4808477"/>
            <a:ext cx="4164716" cy="150189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5DA358-AED9-4E3B-84F6-7CE5DFA54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4386322"/>
            <a:ext cx="5953125" cy="192405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b="1" dirty="0"/>
              <a:t>Associate Name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</a:t>
            </a:r>
          </a:p>
          <a:p>
            <a:pPr lvl="0"/>
            <a:r>
              <a:rPr lang="en-US" b="0" dirty="0"/>
              <a:t>www.ceplan.com</a:t>
            </a:r>
          </a:p>
        </p:txBody>
      </p:sp>
    </p:spTree>
    <p:extLst>
      <p:ext uri="{BB962C8B-B14F-4D97-AF65-F5344CB8AC3E}">
        <p14:creationId xmlns:p14="http://schemas.microsoft.com/office/powerpoint/2010/main" val="189715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99AC-F446-4A7B-93C5-AA1DA896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B2459-7AF5-40CE-93D3-A55FEEA27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B6BC8-1099-4BE1-8540-66A988DD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C7EC4-D591-4A41-BE8A-76D9191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1690-A22B-4BDA-8B54-74ABCBE4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7232-E3DB-44B6-B31F-88E2D140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480E-485C-424C-AC30-9906708C6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213B9-715E-4597-8558-B91E0A2B6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634BB-21BB-4893-9CF9-8B6B9264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C34CA-C634-462C-9949-03AA7403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D2C9A-060F-4847-B899-095D9C20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8B9F-E77B-4835-BE7E-1FB6CA8D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D73A-FE0B-4D9D-B704-047B0656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A42F6-4BE3-48F9-AA3E-A99D62823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FBBC2-8DAA-4395-A2B5-BE379BFE6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6EF93-6FC5-4C76-8056-6FF99C3A8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6BFDC-4236-4CF9-B6BD-BEB8F5E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2AF39-174B-460B-A04E-A40BF5F6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9CE8C-512E-4A88-B696-E17DD70B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B03-17F7-4E1A-835F-C941A0E2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A7572-6E02-4155-B622-B0BC880B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76112-A24D-4615-951B-7C093F4D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3080F-79D4-41C7-8FE6-5306987A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CE737-D09B-400D-B71E-EB51F901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9981-C65E-48A7-9526-F780CD84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A803-A1B1-4B15-A309-251EA2A2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8904-85C7-484D-9087-50DC46C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07DE-13F9-4510-A6B3-B26561D1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9C917-1BBD-48A0-ADBE-680F492D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D9969-F4FC-476B-AF04-45B8C6EC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267D9-7BD8-4A45-AB06-D996F81A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85C4-563B-4948-9154-ABA324D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3388-563E-4B2C-83CA-1B1010B4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C3C43-DDA9-4FE4-9ECA-2CA0F06BD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198C-9AF8-4DB7-A7F3-9F968B6EC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30214-0CFF-4F9E-A9E2-3A62A131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21A01-1A99-44DD-8BBD-3EDEFC77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E26F3-5C4A-4736-9260-908E9519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7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54904-263F-42BC-BAC0-F63628CC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4FC94-D559-4580-9E6E-3D5A3580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0C991-CF60-486A-95A6-1DEB843E0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2F75-AA7A-4781-B8B9-2D869B4F0E8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CAAF-15BF-4780-A48D-5AB9A506C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873B-91F3-491F-ABF8-0AFFBBD4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1562-045A-45A3-8BF8-153090B7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7C7E-B0B4-4AA3-A0CD-2CF0B686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0F5A5-4BAC-4DC7-BB64-F2FC57E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BA27F-0A21-47B9-A538-953C91652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ceplan.com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6836F-ADEB-4AD7-98D2-1146E461C04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15" y="6176963"/>
            <a:ext cx="1509918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F311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rgbClr val="BF311A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311A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311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31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31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plan.com/gif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8135-3B5D-4383-9AA0-3B41D7AA5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3" y="1130527"/>
            <a:ext cx="11239500" cy="2387600"/>
          </a:xfrm>
        </p:spPr>
        <p:txBody>
          <a:bodyPr/>
          <a:lstStyle/>
          <a:p>
            <a:r>
              <a:rPr lang="en-US" sz="6600" b="1" dirty="0"/>
              <a:t>Charitable Estate Planning</a:t>
            </a:r>
            <a:br>
              <a:rPr lang="en-US" sz="8000" dirty="0"/>
            </a:b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Your Donors Really Want</a:t>
            </a:r>
            <a:endParaRPr lang="en-US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26118-39B8-4B34-BD4B-D1268675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4947874"/>
            <a:ext cx="9144000" cy="4769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Eddie Thompson, Ed.D., FCEP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5A48C-2B49-4DBA-BC31-F7004A4A7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943" y="5457536"/>
            <a:ext cx="9144000" cy="1400464"/>
          </a:xfrm>
        </p:spPr>
        <p:txBody>
          <a:bodyPr/>
          <a:lstStyle/>
          <a:p>
            <a:r>
              <a:rPr lang="en-US" dirty="0"/>
              <a:t>Founder &amp; CEO</a:t>
            </a:r>
          </a:p>
          <a:p>
            <a:r>
              <a:rPr lang="en-US" dirty="0"/>
              <a:t>www.ceplan.com</a:t>
            </a:r>
          </a:p>
        </p:txBody>
      </p:sp>
    </p:spTree>
    <p:extLst>
      <p:ext uri="{BB962C8B-B14F-4D97-AF65-F5344CB8AC3E}">
        <p14:creationId xmlns:p14="http://schemas.microsoft.com/office/powerpoint/2010/main" val="265219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80C7F6D-A450-4B27-BE22-C7662DCAE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58BB799-C3C9-4623-8960-8772D327D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1BB62FD-F9F5-4CA0-B124-E04BDEB37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3C4AD40-E012-4CE2-B51B-EF252A193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4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0DAF459-D677-4B16-9050-F1E8596F3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F05751D-25D3-4640-87F0-F463AEE3B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67227DB-0D61-462F-9C79-46C0C8C42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90D00D1-2BBC-48D8-9800-7E40AA74E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2DD03E4-82A6-4EE0-A6A4-1F194CF68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137FC52-F1B7-4ED6-BB8C-D313014E6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729842" y="914400"/>
            <a:ext cx="41770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strategic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936D-D005-4341-A242-E3A79B81B517}"/>
              </a:ext>
            </a:extLst>
          </p:cNvPr>
          <p:cNvSpPr txBox="1"/>
          <p:nvPr/>
        </p:nvSpPr>
        <p:spPr>
          <a:xfrm>
            <a:off x="729842" y="1788254"/>
            <a:ext cx="29290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giving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2DED5-5397-42DB-8A7C-2800208C2E7F}"/>
              </a:ext>
            </a:extLst>
          </p:cNvPr>
          <p:cNvSpPr/>
          <p:nvPr/>
        </p:nvSpPr>
        <p:spPr>
          <a:xfrm>
            <a:off x="-201336" y="6342077"/>
            <a:ext cx="12633820" cy="620785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4C34472-7BAE-4E1E-AFDB-675DDE55B445}"/>
              </a:ext>
            </a:extLst>
          </p:cNvPr>
          <p:cNvSpPr/>
          <p:nvPr/>
        </p:nvSpPr>
        <p:spPr>
          <a:xfrm>
            <a:off x="5537076" y="1492462"/>
            <a:ext cx="4931228" cy="38024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D3D13E-D81A-4221-BBC5-1DE7FFAC5E84}"/>
              </a:ext>
            </a:extLst>
          </p:cNvPr>
          <p:cNvCxnSpPr>
            <a:cxnSpLocks/>
          </p:cNvCxnSpPr>
          <p:nvPr/>
        </p:nvCxnSpPr>
        <p:spPr>
          <a:xfrm>
            <a:off x="8005662" y="3800177"/>
            <a:ext cx="2012955" cy="1328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BDC392-56E7-4637-A991-7AB4F770E13A}"/>
              </a:ext>
            </a:extLst>
          </p:cNvPr>
          <p:cNvCxnSpPr>
            <a:cxnSpLocks/>
          </p:cNvCxnSpPr>
          <p:nvPr/>
        </p:nvCxnSpPr>
        <p:spPr>
          <a:xfrm flipH="1">
            <a:off x="5999581" y="3800177"/>
            <a:ext cx="2015412" cy="1318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DD011A-D01A-4667-9008-3B7AAA15B606}"/>
              </a:ext>
            </a:extLst>
          </p:cNvPr>
          <p:cNvCxnSpPr>
            <a:cxnSpLocks/>
          </p:cNvCxnSpPr>
          <p:nvPr/>
        </p:nvCxnSpPr>
        <p:spPr>
          <a:xfrm flipV="1">
            <a:off x="8005662" y="1905998"/>
            <a:ext cx="0" cy="18941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F0BD7DD-5685-4D84-B8F3-56F344F70617}"/>
              </a:ext>
            </a:extLst>
          </p:cNvPr>
          <p:cNvSpPr txBox="1"/>
          <p:nvPr/>
        </p:nvSpPr>
        <p:spPr>
          <a:xfrm>
            <a:off x="7432560" y="91440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Source Sans Pro" panose="020B0503030403020204" pitchFamily="34" charset="0"/>
              </a:rPr>
              <a:t>Annual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89DED-3946-41F4-AA80-C63CFB20EE3D}"/>
              </a:ext>
            </a:extLst>
          </p:cNvPr>
          <p:cNvSpPr txBox="1"/>
          <p:nvPr/>
        </p:nvSpPr>
        <p:spPr>
          <a:xfrm>
            <a:off x="4105868" y="5349803"/>
            <a:ext cx="122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Source Sans Pro" panose="020B0503030403020204" pitchFamily="34" charset="0"/>
              </a:rPr>
              <a:t>Capital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0B9AC7-562D-4F7A-9A13-A8BA6FAB79AB}"/>
              </a:ext>
            </a:extLst>
          </p:cNvPr>
          <p:cNvSpPr txBox="1"/>
          <p:nvPr/>
        </p:nvSpPr>
        <p:spPr>
          <a:xfrm>
            <a:off x="10337675" y="5349803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Source Sans Pro" panose="020B0503030403020204" pitchFamily="34" charset="0"/>
              </a:rPr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371583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21B113-4AEF-47CA-9864-67C71E4BD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2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729842" y="914400"/>
            <a:ext cx="25747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three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936D-D005-4341-A242-E3A79B81B517}"/>
              </a:ext>
            </a:extLst>
          </p:cNvPr>
          <p:cNvSpPr txBox="1"/>
          <p:nvPr/>
        </p:nvSpPr>
        <p:spPr>
          <a:xfrm>
            <a:off x="729842" y="1788254"/>
            <a:ext cx="51764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Questions…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098BF-0CFF-4BE5-9F77-0903A30E18BE}"/>
              </a:ext>
            </a:extLst>
          </p:cNvPr>
          <p:cNvSpPr txBox="1"/>
          <p:nvPr/>
        </p:nvSpPr>
        <p:spPr>
          <a:xfrm>
            <a:off x="1114947" y="3927352"/>
            <a:ext cx="645721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… that must be answered for,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and by, clients who are strategic donors!!!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BADC1512-8D19-470C-AB99-77DFC425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164" y="636120"/>
            <a:ext cx="5561337" cy="55613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2">
            <a:extLst>
              <a:ext uri="{FF2B5EF4-FFF2-40B4-BE49-F238E27FC236}">
                <a16:creationId xmlns:a16="http://schemas.microsoft.com/office/drawing/2014/main" id="{27D42917-5CCD-46FA-A1D3-72F6B018A857}"/>
              </a:ext>
            </a:extLst>
          </p:cNvPr>
          <p:cNvSpPr>
            <a:spLocks noEditPoints="1"/>
          </p:cNvSpPr>
          <p:nvPr/>
        </p:nvSpPr>
        <p:spPr bwMode="auto">
          <a:xfrm>
            <a:off x="9524677" y="1850421"/>
            <a:ext cx="1656313" cy="3010373"/>
          </a:xfrm>
          <a:custGeom>
            <a:avLst/>
            <a:gdLst>
              <a:gd name="T0" fmla="*/ 162 w 317"/>
              <a:gd name="T1" fmla="*/ 455 h 575"/>
              <a:gd name="T2" fmla="*/ 155 w 317"/>
              <a:gd name="T3" fmla="*/ 448 h 575"/>
              <a:gd name="T4" fmla="*/ 155 w 317"/>
              <a:gd name="T5" fmla="*/ 398 h 575"/>
              <a:gd name="T6" fmla="*/ 220 w 317"/>
              <a:gd name="T7" fmla="*/ 301 h 575"/>
              <a:gd name="T8" fmla="*/ 303 w 317"/>
              <a:gd name="T9" fmla="*/ 159 h 575"/>
              <a:gd name="T10" fmla="*/ 158 w 317"/>
              <a:gd name="T11" fmla="*/ 14 h 575"/>
              <a:gd name="T12" fmla="*/ 14 w 317"/>
              <a:gd name="T13" fmla="*/ 159 h 575"/>
              <a:gd name="T14" fmla="*/ 7 w 317"/>
              <a:gd name="T15" fmla="*/ 166 h 575"/>
              <a:gd name="T16" fmla="*/ 0 w 317"/>
              <a:gd name="T17" fmla="*/ 159 h 575"/>
              <a:gd name="T18" fmla="*/ 158 w 317"/>
              <a:gd name="T19" fmla="*/ 0 h 575"/>
              <a:gd name="T20" fmla="*/ 317 w 317"/>
              <a:gd name="T21" fmla="*/ 159 h 575"/>
              <a:gd name="T22" fmla="*/ 229 w 317"/>
              <a:gd name="T23" fmla="*/ 311 h 575"/>
              <a:gd name="T24" fmla="*/ 169 w 317"/>
              <a:gd name="T25" fmla="*/ 398 h 575"/>
              <a:gd name="T26" fmla="*/ 169 w 317"/>
              <a:gd name="T27" fmla="*/ 448 h 575"/>
              <a:gd name="T28" fmla="*/ 162 w 317"/>
              <a:gd name="T29" fmla="*/ 455 h 575"/>
              <a:gd name="T30" fmla="*/ 195 w 317"/>
              <a:gd name="T31" fmla="*/ 542 h 575"/>
              <a:gd name="T32" fmla="*/ 162 w 317"/>
              <a:gd name="T33" fmla="*/ 510 h 575"/>
              <a:gd name="T34" fmla="*/ 129 w 317"/>
              <a:gd name="T35" fmla="*/ 542 h 575"/>
              <a:gd name="T36" fmla="*/ 162 w 317"/>
              <a:gd name="T37" fmla="*/ 575 h 575"/>
              <a:gd name="T38" fmla="*/ 195 w 317"/>
              <a:gd name="T39" fmla="*/ 542 h 575"/>
              <a:gd name="T40" fmla="*/ 181 w 317"/>
              <a:gd name="T41" fmla="*/ 542 h 575"/>
              <a:gd name="T42" fmla="*/ 162 w 317"/>
              <a:gd name="T43" fmla="*/ 561 h 575"/>
              <a:gd name="T44" fmla="*/ 143 w 317"/>
              <a:gd name="T45" fmla="*/ 542 h 575"/>
              <a:gd name="T46" fmla="*/ 162 w 317"/>
              <a:gd name="T47" fmla="*/ 524 h 575"/>
              <a:gd name="T48" fmla="*/ 181 w 317"/>
              <a:gd name="T49" fmla="*/ 542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575">
                <a:moveTo>
                  <a:pt x="162" y="455"/>
                </a:moveTo>
                <a:cubicBezTo>
                  <a:pt x="158" y="455"/>
                  <a:pt x="155" y="452"/>
                  <a:pt x="155" y="448"/>
                </a:cubicBezTo>
                <a:cubicBezTo>
                  <a:pt x="155" y="398"/>
                  <a:pt x="155" y="398"/>
                  <a:pt x="155" y="398"/>
                </a:cubicBezTo>
                <a:cubicBezTo>
                  <a:pt x="155" y="358"/>
                  <a:pt x="186" y="330"/>
                  <a:pt x="220" y="301"/>
                </a:cubicBezTo>
                <a:cubicBezTo>
                  <a:pt x="261" y="264"/>
                  <a:pt x="303" y="227"/>
                  <a:pt x="303" y="159"/>
                </a:cubicBezTo>
                <a:cubicBezTo>
                  <a:pt x="303" y="79"/>
                  <a:pt x="238" y="14"/>
                  <a:pt x="158" y="14"/>
                </a:cubicBezTo>
                <a:cubicBezTo>
                  <a:pt x="79" y="14"/>
                  <a:pt x="14" y="79"/>
                  <a:pt x="14" y="159"/>
                </a:cubicBezTo>
                <a:cubicBezTo>
                  <a:pt x="14" y="163"/>
                  <a:pt x="10" y="166"/>
                  <a:pt x="7" y="166"/>
                </a:cubicBezTo>
                <a:cubicBezTo>
                  <a:pt x="3" y="166"/>
                  <a:pt x="0" y="163"/>
                  <a:pt x="0" y="159"/>
                </a:cubicBezTo>
                <a:cubicBezTo>
                  <a:pt x="0" y="71"/>
                  <a:pt x="71" y="0"/>
                  <a:pt x="158" y="0"/>
                </a:cubicBezTo>
                <a:cubicBezTo>
                  <a:pt x="246" y="0"/>
                  <a:pt x="317" y="71"/>
                  <a:pt x="317" y="159"/>
                </a:cubicBezTo>
                <a:cubicBezTo>
                  <a:pt x="317" y="233"/>
                  <a:pt x="270" y="275"/>
                  <a:pt x="229" y="311"/>
                </a:cubicBezTo>
                <a:cubicBezTo>
                  <a:pt x="197" y="339"/>
                  <a:pt x="169" y="364"/>
                  <a:pt x="169" y="398"/>
                </a:cubicBezTo>
                <a:cubicBezTo>
                  <a:pt x="169" y="448"/>
                  <a:pt x="169" y="448"/>
                  <a:pt x="169" y="448"/>
                </a:cubicBezTo>
                <a:cubicBezTo>
                  <a:pt x="169" y="452"/>
                  <a:pt x="166" y="455"/>
                  <a:pt x="162" y="455"/>
                </a:cubicBezTo>
                <a:close/>
                <a:moveTo>
                  <a:pt x="195" y="542"/>
                </a:moveTo>
                <a:cubicBezTo>
                  <a:pt x="195" y="524"/>
                  <a:pt x="180" y="510"/>
                  <a:pt x="162" y="510"/>
                </a:cubicBezTo>
                <a:cubicBezTo>
                  <a:pt x="144" y="510"/>
                  <a:pt x="129" y="524"/>
                  <a:pt x="129" y="542"/>
                </a:cubicBezTo>
                <a:cubicBezTo>
                  <a:pt x="129" y="560"/>
                  <a:pt x="144" y="575"/>
                  <a:pt x="162" y="575"/>
                </a:cubicBezTo>
                <a:cubicBezTo>
                  <a:pt x="180" y="575"/>
                  <a:pt x="195" y="560"/>
                  <a:pt x="195" y="542"/>
                </a:cubicBezTo>
                <a:close/>
                <a:moveTo>
                  <a:pt x="181" y="542"/>
                </a:moveTo>
                <a:cubicBezTo>
                  <a:pt x="181" y="553"/>
                  <a:pt x="172" y="561"/>
                  <a:pt x="162" y="561"/>
                </a:cubicBezTo>
                <a:cubicBezTo>
                  <a:pt x="152" y="561"/>
                  <a:pt x="143" y="553"/>
                  <a:pt x="143" y="542"/>
                </a:cubicBezTo>
                <a:cubicBezTo>
                  <a:pt x="143" y="532"/>
                  <a:pt x="152" y="524"/>
                  <a:pt x="162" y="524"/>
                </a:cubicBezTo>
                <a:cubicBezTo>
                  <a:pt x="172" y="524"/>
                  <a:pt x="181" y="532"/>
                  <a:pt x="181" y="5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382032" y="322241"/>
            <a:ext cx="8783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The three questions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2749DF52-CEC2-4F87-894E-69ACDE37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88" y="4020538"/>
            <a:ext cx="7383212" cy="1007533"/>
          </a:xfrm>
          <a:prstGeom prst="rect">
            <a:avLst/>
          </a:prstGeom>
          <a:solidFill>
            <a:srgbClr val="4DB3C7"/>
          </a:solidFill>
          <a:ln w="4763" cap="flat">
            <a:solidFill>
              <a:srgbClr val="4DB3C7">
                <a:lumMod val="75000"/>
              </a:srgbClr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17C342-1F2D-4D28-8F47-6BD422CF42A3}"/>
              </a:ext>
            </a:extLst>
          </p:cNvPr>
          <p:cNvGrpSpPr/>
          <p:nvPr/>
        </p:nvGrpSpPr>
        <p:grpSpPr>
          <a:xfrm>
            <a:off x="1919536" y="3261873"/>
            <a:ext cx="5778502" cy="3015033"/>
            <a:chOff x="3251200" y="3049219"/>
            <a:chExt cx="5778502" cy="3015033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439DB4A-3862-4B5C-B8ED-560444B6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3807885"/>
              <a:ext cx="2889251" cy="2256367"/>
            </a:xfrm>
            <a:custGeom>
              <a:avLst/>
              <a:gdLst>
                <a:gd name="T0" fmla="*/ 0 w 1365"/>
                <a:gd name="T1" fmla="*/ 476 h 1066"/>
                <a:gd name="T2" fmla="*/ 1365 w 1365"/>
                <a:gd name="T3" fmla="*/ 1066 h 1066"/>
                <a:gd name="T4" fmla="*/ 1365 w 1365"/>
                <a:gd name="T5" fmla="*/ 393 h 1066"/>
                <a:gd name="T6" fmla="*/ 454 w 1365"/>
                <a:gd name="T7" fmla="*/ 0 h 1066"/>
                <a:gd name="T8" fmla="*/ 0 w 1365"/>
                <a:gd name="T9" fmla="*/ 47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476"/>
                  </a:moveTo>
                  <a:lnTo>
                    <a:pt x="1365" y="1066"/>
                  </a:lnTo>
                  <a:lnTo>
                    <a:pt x="1365" y="393"/>
                  </a:lnTo>
                  <a:lnTo>
                    <a:pt x="454" y="0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4DB3C7"/>
            </a:solidFill>
            <a:ln w="4763" cap="flat">
              <a:solidFill>
                <a:srgbClr val="4DB3C7">
                  <a:lumMod val="75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BC6B317-F009-4D2D-9B61-DAE4B8EE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3807885"/>
              <a:ext cx="2889251" cy="2256367"/>
            </a:xfrm>
            <a:custGeom>
              <a:avLst/>
              <a:gdLst>
                <a:gd name="T0" fmla="*/ 0 w 1365"/>
                <a:gd name="T1" fmla="*/ 1066 h 1066"/>
                <a:gd name="T2" fmla="*/ 1365 w 1365"/>
                <a:gd name="T3" fmla="*/ 476 h 1066"/>
                <a:gd name="T4" fmla="*/ 910 w 1365"/>
                <a:gd name="T5" fmla="*/ 0 h 1066"/>
                <a:gd name="T6" fmla="*/ 0 w 1365"/>
                <a:gd name="T7" fmla="*/ 393 h 1066"/>
                <a:gd name="T8" fmla="*/ 0 w 1365"/>
                <a:gd name="T9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1066"/>
                  </a:moveTo>
                  <a:lnTo>
                    <a:pt x="1365" y="476"/>
                  </a:lnTo>
                  <a:lnTo>
                    <a:pt x="910" y="0"/>
                  </a:lnTo>
                  <a:lnTo>
                    <a:pt x="0" y="393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4DB3C7">
                <a:lumMod val="75000"/>
              </a:srgbClr>
            </a:solidFill>
            <a:ln w="4763" cap="flat">
              <a:solidFill>
                <a:srgbClr val="4DB3C7">
                  <a:lumMod val="75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35" name="Parallelogram 3">
              <a:extLst>
                <a:ext uri="{FF2B5EF4-FFF2-40B4-BE49-F238E27FC236}">
                  <a16:creationId xmlns:a16="http://schemas.microsoft.com/office/drawing/2014/main" id="{043AB2A7-2216-4EA7-AA09-6AC053DC1143}"/>
                </a:ext>
              </a:extLst>
            </p:cNvPr>
            <p:cNvSpPr/>
            <p:nvPr/>
          </p:nvSpPr>
          <p:spPr>
            <a:xfrm>
              <a:off x="4205574" y="3049219"/>
              <a:ext cx="3863897" cy="1592773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rgbClr val="4DB3C7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Rectangle 6">
            <a:extLst>
              <a:ext uri="{FF2B5EF4-FFF2-40B4-BE49-F238E27FC236}">
                <a16:creationId xmlns:a16="http://schemas.microsoft.com/office/drawing/2014/main" id="{3A6F2978-F9BC-4B40-84E1-D7334AD2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88" y="3010887"/>
            <a:ext cx="7383212" cy="10096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4763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ECA664-80F1-4BD7-8A95-57B72A42FE0D}"/>
              </a:ext>
            </a:extLst>
          </p:cNvPr>
          <p:cNvSpPr/>
          <p:nvPr/>
        </p:nvSpPr>
        <p:spPr>
          <a:xfrm>
            <a:off x="7347293" y="3268766"/>
            <a:ext cx="2594187" cy="612475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How much should </a:t>
            </a:r>
          </a:p>
          <a:p>
            <a:pPr>
              <a:lnSpc>
                <a:spcPct val="950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I leave my heirs?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E1F59C-BD88-4779-9E3E-F4260C63011B}"/>
              </a:ext>
            </a:extLst>
          </p:cNvPr>
          <p:cNvSpPr/>
          <p:nvPr/>
        </p:nvSpPr>
        <p:spPr>
          <a:xfrm>
            <a:off x="8210893" y="4216797"/>
            <a:ext cx="2594187" cy="612475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Do I have enough to live on for the rest of my life?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84B0BE-44D3-4801-AAC8-D5E721DCC191}"/>
              </a:ext>
            </a:extLst>
          </p:cNvPr>
          <p:cNvSpPr/>
          <p:nvPr/>
        </p:nvSpPr>
        <p:spPr>
          <a:xfrm>
            <a:off x="6827902" y="3237323"/>
            <a:ext cx="765594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  <a:defRPr/>
            </a:pPr>
            <a:r>
              <a:rPr lang="en-US" sz="4000" kern="0" dirty="0">
                <a:solidFill>
                  <a:srgbClr val="FFFFFF"/>
                </a:solidFill>
                <a:latin typeface="Calibri Light" panose="020F0302020204030204" pitchFamily="34" charset="0"/>
              </a:rPr>
              <a:t>02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DC1409-9542-473F-AAA0-DACA46B54E65}"/>
              </a:ext>
            </a:extLst>
          </p:cNvPr>
          <p:cNvSpPr/>
          <p:nvPr/>
        </p:nvSpPr>
        <p:spPr>
          <a:xfrm>
            <a:off x="7691502" y="4194385"/>
            <a:ext cx="765594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  <a:defRPr/>
            </a:pPr>
            <a:r>
              <a:rPr lang="en-US" sz="4000" kern="0" dirty="0">
                <a:solidFill>
                  <a:srgbClr val="FFFFFF"/>
                </a:solidFill>
                <a:latin typeface="Calibri Light" panose="020F0302020204030204" pitchFamily="34" charset="0"/>
              </a:rPr>
              <a:t>01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DA20AB-21EB-40C9-A79A-3059ACFCB00E}"/>
              </a:ext>
            </a:extLst>
          </p:cNvPr>
          <p:cNvGrpSpPr/>
          <p:nvPr/>
        </p:nvGrpSpPr>
        <p:grpSpPr>
          <a:xfrm>
            <a:off x="2880503" y="2619305"/>
            <a:ext cx="3854451" cy="2233084"/>
            <a:chOff x="4212167" y="2406651"/>
            <a:chExt cx="3854451" cy="223308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D1DA8-D375-4D09-B8B6-8CB731EF1C13}"/>
                </a:ext>
              </a:extLst>
            </p:cNvPr>
            <p:cNvGrpSpPr/>
            <p:nvPr/>
          </p:nvGrpSpPr>
          <p:grpSpPr>
            <a:xfrm>
              <a:off x="4212167" y="2783418"/>
              <a:ext cx="3854451" cy="1856317"/>
              <a:chOff x="4212167" y="2783418"/>
              <a:chExt cx="3854451" cy="1856317"/>
            </a:xfrm>
          </p:grpSpPr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7B357099-2C6F-4730-963E-C29CA48E4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167" y="2783418"/>
                <a:ext cx="1928284" cy="1856317"/>
              </a:xfrm>
              <a:custGeom>
                <a:avLst/>
                <a:gdLst>
                  <a:gd name="T0" fmla="*/ 462 w 911"/>
                  <a:gd name="T1" fmla="*/ 0 h 877"/>
                  <a:gd name="T2" fmla="*/ 0 w 911"/>
                  <a:gd name="T3" fmla="*/ 484 h 877"/>
                  <a:gd name="T4" fmla="*/ 911 w 911"/>
                  <a:gd name="T5" fmla="*/ 877 h 877"/>
                  <a:gd name="T6" fmla="*/ 911 w 911"/>
                  <a:gd name="T7" fmla="*/ 194 h 877"/>
                  <a:gd name="T8" fmla="*/ 462 w 911"/>
                  <a:gd name="T9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877">
                    <a:moveTo>
                      <a:pt x="462" y="0"/>
                    </a:moveTo>
                    <a:lnTo>
                      <a:pt x="0" y="484"/>
                    </a:lnTo>
                    <a:lnTo>
                      <a:pt x="911" y="877"/>
                    </a:lnTo>
                    <a:lnTo>
                      <a:pt x="911" y="194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4763" cap="flat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216F2887-0D49-4BFE-907A-B01050BF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1" y="2783418"/>
                <a:ext cx="1926167" cy="1856317"/>
              </a:xfrm>
              <a:custGeom>
                <a:avLst/>
                <a:gdLst>
                  <a:gd name="T0" fmla="*/ 0 w 910"/>
                  <a:gd name="T1" fmla="*/ 194 h 877"/>
                  <a:gd name="T2" fmla="*/ 0 w 910"/>
                  <a:gd name="T3" fmla="*/ 877 h 877"/>
                  <a:gd name="T4" fmla="*/ 910 w 910"/>
                  <a:gd name="T5" fmla="*/ 484 h 877"/>
                  <a:gd name="T6" fmla="*/ 448 w 910"/>
                  <a:gd name="T7" fmla="*/ 0 h 877"/>
                  <a:gd name="T8" fmla="*/ 0 w 910"/>
                  <a:gd name="T9" fmla="*/ 194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0" h="877">
                    <a:moveTo>
                      <a:pt x="0" y="194"/>
                    </a:moveTo>
                    <a:lnTo>
                      <a:pt x="0" y="877"/>
                    </a:lnTo>
                    <a:lnTo>
                      <a:pt x="910" y="484"/>
                    </a:lnTo>
                    <a:lnTo>
                      <a:pt x="448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4763" cap="flat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3" name="Parallelogram 3">
              <a:extLst>
                <a:ext uri="{FF2B5EF4-FFF2-40B4-BE49-F238E27FC236}">
                  <a16:creationId xmlns:a16="http://schemas.microsoft.com/office/drawing/2014/main" id="{F83D0580-98EF-4CD1-B306-81F149580887}"/>
                </a:ext>
              </a:extLst>
            </p:cNvPr>
            <p:cNvSpPr/>
            <p:nvPr/>
          </p:nvSpPr>
          <p:spPr>
            <a:xfrm>
              <a:off x="5190067" y="2406651"/>
              <a:ext cx="1901952" cy="787401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rgbClr val="F49D00">
                <a:lumMod val="60000"/>
                <a:lumOff val="40000"/>
              </a:srgb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5">
            <a:extLst>
              <a:ext uri="{FF2B5EF4-FFF2-40B4-BE49-F238E27FC236}">
                <a16:creationId xmlns:a16="http://schemas.microsoft.com/office/drawing/2014/main" id="{D58C17E9-350D-43BA-98FC-D08A5AB2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88" y="2003354"/>
            <a:ext cx="7383212" cy="1007533"/>
          </a:xfrm>
          <a:prstGeom prst="rect">
            <a:avLst/>
          </a:prstGeom>
          <a:solidFill>
            <a:srgbClr val="CF423F"/>
          </a:solidFill>
          <a:ln w="4763" cap="flat">
            <a:solidFill>
              <a:srgbClr val="CF423F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343D27-CA95-4D63-AD01-05C46EBDC5BC}"/>
              </a:ext>
            </a:extLst>
          </p:cNvPr>
          <p:cNvSpPr/>
          <p:nvPr/>
        </p:nvSpPr>
        <p:spPr>
          <a:xfrm>
            <a:off x="5964302" y="2219255"/>
            <a:ext cx="765594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  <a:defRPr/>
            </a:pPr>
            <a:r>
              <a:rPr lang="en-US" sz="4000" kern="0" dirty="0">
                <a:solidFill>
                  <a:srgbClr val="FFFFFF"/>
                </a:solidFill>
                <a:latin typeface="Calibri Light" panose="020F0302020204030204" pitchFamily="34" charset="0"/>
              </a:rPr>
              <a:t>03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447C95-94FD-45BF-A2BC-7A0AB94AC22C}"/>
              </a:ext>
            </a:extLst>
          </p:cNvPr>
          <p:cNvSpPr/>
          <p:nvPr/>
        </p:nvSpPr>
        <p:spPr>
          <a:xfrm>
            <a:off x="6483693" y="2129486"/>
            <a:ext cx="4376643" cy="846386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Would I rather my executor or trustee write a check from my estate to the IRS, or to my favorite charities?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F5A647-B83A-4393-804B-01FCC2654EE1}"/>
              </a:ext>
            </a:extLst>
          </p:cNvPr>
          <p:cNvGrpSpPr/>
          <p:nvPr/>
        </p:nvGrpSpPr>
        <p:grpSpPr>
          <a:xfrm>
            <a:off x="3858403" y="2003355"/>
            <a:ext cx="1898651" cy="1403351"/>
            <a:chOff x="5190067" y="1790701"/>
            <a:chExt cx="1898651" cy="1403351"/>
          </a:xfrm>
        </p:grpSpPr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17855D57-2A8D-47DF-846C-82334E45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1790701"/>
              <a:ext cx="948267" cy="1403351"/>
            </a:xfrm>
            <a:custGeom>
              <a:avLst/>
              <a:gdLst>
                <a:gd name="T0" fmla="*/ 0 w 448"/>
                <a:gd name="T1" fmla="*/ 0 h 663"/>
                <a:gd name="T2" fmla="*/ 0 w 448"/>
                <a:gd name="T3" fmla="*/ 663 h 663"/>
                <a:gd name="T4" fmla="*/ 448 w 448"/>
                <a:gd name="T5" fmla="*/ 469 h 663"/>
                <a:gd name="T6" fmla="*/ 0 w 448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663">
                  <a:moveTo>
                    <a:pt x="0" y="0"/>
                  </a:moveTo>
                  <a:lnTo>
                    <a:pt x="0" y="663"/>
                  </a:lnTo>
                  <a:lnTo>
                    <a:pt x="448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23F">
                <a:lumMod val="75000"/>
              </a:srgbClr>
            </a:solidFill>
            <a:ln w="4763" cap="flat">
              <a:solidFill>
                <a:srgbClr val="CF423F">
                  <a:lumMod val="75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7D2607D9-D3B0-4E9A-9425-33E28F98C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067" y="1790701"/>
              <a:ext cx="950384" cy="1403351"/>
            </a:xfrm>
            <a:custGeom>
              <a:avLst/>
              <a:gdLst>
                <a:gd name="T0" fmla="*/ 449 w 449"/>
                <a:gd name="T1" fmla="*/ 0 h 663"/>
                <a:gd name="T2" fmla="*/ 0 w 449"/>
                <a:gd name="T3" fmla="*/ 469 h 663"/>
                <a:gd name="T4" fmla="*/ 449 w 449"/>
                <a:gd name="T5" fmla="*/ 663 h 663"/>
                <a:gd name="T6" fmla="*/ 449 w 449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663">
                  <a:moveTo>
                    <a:pt x="449" y="0"/>
                  </a:moveTo>
                  <a:lnTo>
                    <a:pt x="0" y="469"/>
                  </a:lnTo>
                  <a:lnTo>
                    <a:pt x="449" y="66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CF423F"/>
            </a:solidFill>
            <a:ln w="4763" cap="flat">
              <a:solidFill>
                <a:srgbClr val="CF423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777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" presetClass="entr" presetSubtype="1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1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/>
      <p:bldP spid="38" grpId="0"/>
      <p:bldP spid="39" grpId="0"/>
      <p:bldP spid="40" grpId="0"/>
      <p:bldP spid="46" grpId="0" animBg="1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26D2A6-F5E9-42A0-95D1-BC5ABA40F830}"/>
              </a:ext>
            </a:extLst>
          </p:cNvPr>
          <p:cNvSpPr txBox="1"/>
          <p:nvPr/>
        </p:nvSpPr>
        <p:spPr>
          <a:xfrm>
            <a:off x="7217771" y="2801016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</a:rPr>
              <a:t>Self-directed charitable gifts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47F516B-D1BA-434D-98C7-925DF41C524C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936" y="2522052"/>
            <a:ext cx="4348716" cy="18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7C169-393A-4F40-B07B-45F89D735878}"/>
              </a:ext>
            </a:extLst>
          </p:cNvPr>
          <p:cNvSpPr txBox="1"/>
          <p:nvPr/>
        </p:nvSpPr>
        <p:spPr>
          <a:xfrm>
            <a:off x="5506405" y="6121053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</a:rPr>
              <a:t>Government-directed tax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16706-C29C-4661-A92B-48410766FC5B}"/>
              </a:ext>
            </a:extLst>
          </p:cNvPr>
          <p:cNvSpPr txBox="1"/>
          <p:nvPr/>
        </p:nvSpPr>
        <p:spPr>
          <a:xfrm>
            <a:off x="2578067" y="4919500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</a:rPr>
              <a:t>Financial independence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E58B-3B2C-4641-8E28-EAC555016E5A}"/>
              </a:ext>
            </a:extLst>
          </p:cNvPr>
          <p:cNvSpPr txBox="1"/>
          <p:nvPr/>
        </p:nvSpPr>
        <p:spPr>
          <a:xfrm>
            <a:off x="2591575" y="5532633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</a:rPr>
              <a:t>Inheritance for heirs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69938C9-DBAB-4162-B6F2-20E34B12DC0B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409" y="5221727"/>
            <a:ext cx="2629786" cy="11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rrow: Bent 20">
            <a:extLst>
              <a:ext uri="{FF2B5EF4-FFF2-40B4-BE49-F238E27FC236}">
                <a16:creationId xmlns:a16="http://schemas.microsoft.com/office/drawing/2014/main" id="{48577B96-D19F-4C31-873A-83A515977737}"/>
              </a:ext>
            </a:extLst>
          </p:cNvPr>
          <p:cNvSpPr/>
          <p:nvPr/>
        </p:nvSpPr>
        <p:spPr>
          <a:xfrm rot="5400000">
            <a:off x="8333902" y="2312181"/>
            <a:ext cx="1709914" cy="3704789"/>
          </a:xfrm>
          <a:prstGeom prst="bentArrow">
            <a:avLst>
              <a:gd name="adj1" fmla="val 14655"/>
              <a:gd name="adj2" fmla="val 23276"/>
              <a:gd name="adj3" fmla="val 25000"/>
              <a:gd name="adj4" fmla="val 437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D279CC04-D9B7-4A4C-A8FD-930EBB3D7D63}"/>
              </a:ext>
            </a:extLst>
          </p:cNvPr>
          <p:cNvSpPr/>
          <p:nvPr/>
        </p:nvSpPr>
        <p:spPr>
          <a:xfrm>
            <a:off x="1642102" y="3309618"/>
            <a:ext cx="915957" cy="2056755"/>
          </a:xfrm>
          <a:prstGeom prst="curv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0AAA4DB-3EDE-48C5-B9BF-CD5FF5B6C505}"/>
              </a:ext>
            </a:extLst>
          </p:cNvPr>
          <p:cNvSpPr/>
          <p:nvPr/>
        </p:nvSpPr>
        <p:spPr>
          <a:xfrm>
            <a:off x="6762307" y="5807101"/>
            <a:ext cx="2041451" cy="330191"/>
          </a:xfrm>
          <a:prstGeom prst="rightArrow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C4B9EE32-BDFC-4F4D-AAA4-DE97B249532B}"/>
              </a:ext>
            </a:extLst>
          </p:cNvPr>
          <p:cNvSpPr/>
          <p:nvPr/>
        </p:nvSpPr>
        <p:spPr>
          <a:xfrm>
            <a:off x="1658860" y="2924272"/>
            <a:ext cx="915957" cy="3115021"/>
          </a:xfrm>
          <a:prstGeom prst="curv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ACBC3-FE1A-4B55-8CD3-EA60ED99145B}"/>
              </a:ext>
            </a:extLst>
          </p:cNvPr>
          <p:cNvSpPr txBox="1"/>
          <p:nvPr/>
        </p:nvSpPr>
        <p:spPr>
          <a:xfrm>
            <a:off x="435194" y="466332"/>
            <a:ext cx="58012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Total wealth</a:t>
            </a:r>
          </a:p>
        </p:txBody>
      </p:sp>
    </p:spTree>
    <p:extLst>
      <p:ext uri="{BB962C8B-B14F-4D97-AF65-F5344CB8AC3E}">
        <p14:creationId xmlns:p14="http://schemas.microsoft.com/office/powerpoint/2010/main" val="264740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1195B-5AEC-4D08-A346-009264AD6FDB}"/>
              </a:ext>
            </a:extLst>
          </p:cNvPr>
          <p:cNvSpPr/>
          <p:nvPr/>
        </p:nvSpPr>
        <p:spPr>
          <a:xfrm>
            <a:off x="-298580" y="0"/>
            <a:ext cx="12988212" cy="2463282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cap="all" dirty="0">
                <a:latin typeface="Calibri" panose="020F0502020204030204" pitchFamily="34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6D2A6-F5E9-42A0-95D1-BC5ABA40F830}"/>
              </a:ext>
            </a:extLst>
          </p:cNvPr>
          <p:cNvSpPr txBox="1"/>
          <p:nvPr/>
        </p:nvSpPr>
        <p:spPr>
          <a:xfrm>
            <a:off x="529892" y="2804184"/>
            <a:ext cx="11134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F311A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Do the majority of planning clients list philanthropy as the major objective of estate planning?</a:t>
            </a:r>
          </a:p>
          <a:p>
            <a:pPr marL="457200" indent="-457200">
              <a:spcAft>
                <a:spcPts val="1200"/>
              </a:spcAft>
              <a:buClr>
                <a:srgbClr val="BF311A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Are most parents concerned about giving all of their estate outright to heirs?</a:t>
            </a:r>
          </a:p>
          <a:p>
            <a:pPr marL="457200" indent="-457200">
              <a:spcAft>
                <a:spcPts val="1200"/>
              </a:spcAft>
              <a:buClr>
                <a:srgbClr val="BF311A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Are trusts excellent tools for asset protection for heirs? </a:t>
            </a:r>
          </a:p>
          <a:p>
            <a:pPr marL="457200" indent="-457200">
              <a:spcAft>
                <a:spcPts val="1200"/>
              </a:spcAft>
              <a:buClr>
                <a:srgbClr val="BF311A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Source Sans Pro" panose="020B0503030403020204" pitchFamily="34" charset="0"/>
              </a:rPr>
              <a:t>Would planning clients rather give to the IRS or local charities?</a:t>
            </a:r>
          </a:p>
        </p:txBody>
      </p:sp>
    </p:spTree>
    <p:extLst>
      <p:ext uri="{BB962C8B-B14F-4D97-AF65-F5344CB8AC3E}">
        <p14:creationId xmlns:p14="http://schemas.microsoft.com/office/powerpoint/2010/main" val="397884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474661" y="376956"/>
            <a:ext cx="27286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trend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2DED5-5397-42DB-8A7C-2800208C2E7F}"/>
              </a:ext>
            </a:extLst>
          </p:cNvPr>
          <p:cNvSpPr/>
          <p:nvPr/>
        </p:nvSpPr>
        <p:spPr>
          <a:xfrm>
            <a:off x="-201336" y="6342077"/>
            <a:ext cx="12633820" cy="620785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3F969E-C7C8-42A9-888A-4E53A2F7414B}"/>
              </a:ext>
            </a:extLst>
          </p:cNvPr>
          <p:cNvSpPr/>
          <p:nvPr/>
        </p:nvSpPr>
        <p:spPr>
          <a:xfrm>
            <a:off x="4860701" y="1304764"/>
            <a:ext cx="2323624" cy="579809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FED8A1-D785-4893-AEB7-A53CE7137CD9}"/>
              </a:ext>
            </a:extLst>
          </p:cNvPr>
          <p:cNvSpPr/>
          <p:nvPr/>
        </p:nvSpPr>
        <p:spPr>
          <a:xfrm>
            <a:off x="1224305" y="3076679"/>
            <a:ext cx="2323624" cy="7409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Outright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20A825-84C9-45FD-9C6C-E74B42D7399D}"/>
              </a:ext>
            </a:extLst>
          </p:cNvPr>
          <p:cNvSpPr/>
          <p:nvPr/>
        </p:nvSpPr>
        <p:spPr>
          <a:xfrm>
            <a:off x="4860701" y="3076679"/>
            <a:ext cx="2323624" cy="7409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5399A7-3E0B-4E1F-A4CE-DB420F0444AE}"/>
              </a:ext>
            </a:extLst>
          </p:cNvPr>
          <p:cNvSpPr/>
          <p:nvPr/>
        </p:nvSpPr>
        <p:spPr>
          <a:xfrm>
            <a:off x="8497097" y="3076679"/>
            <a:ext cx="2323624" cy="7409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Lump</a:t>
            </a:r>
          </a:p>
        </p:txBody>
      </p:sp>
      <p:cxnSp>
        <p:nvCxnSpPr>
          <p:cNvPr id="61" name="Elbow Connector 19">
            <a:extLst>
              <a:ext uri="{FF2B5EF4-FFF2-40B4-BE49-F238E27FC236}">
                <a16:creationId xmlns:a16="http://schemas.microsoft.com/office/drawing/2014/main" id="{96ADA48F-E67A-4A79-B9E7-1A0DF9B8B467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7600259" y="306826"/>
            <a:ext cx="480904" cy="3636397"/>
          </a:xfrm>
          <a:prstGeom prst="bentConnector3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none" w="lg" len="lg"/>
          </a:ln>
          <a:effectLst/>
        </p:spPr>
      </p:cxnSp>
      <p:cxnSp>
        <p:nvCxnSpPr>
          <p:cNvPr id="62" name="Elbow Connector 29">
            <a:extLst>
              <a:ext uri="{FF2B5EF4-FFF2-40B4-BE49-F238E27FC236}">
                <a16:creationId xmlns:a16="http://schemas.microsoft.com/office/drawing/2014/main" id="{59C6CD6A-41D1-4000-8FA4-F120FDA2B900}"/>
              </a:ext>
            </a:extLst>
          </p:cNvPr>
          <p:cNvCxnSpPr>
            <a:stCxn id="57" idx="2"/>
            <a:endCxn id="64" idx="0"/>
          </p:cNvCxnSpPr>
          <p:nvPr/>
        </p:nvCxnSpPr>
        <p:spPr>
          <a:xfrm rot="5400000">
            <a:off x="3963864" y="306828"/>
            <a:ext cx="480904" cy="36363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none" w="lg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B5B9F1C-8E6C-40E2-B9D4-B9FA631C7387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>
            <a:off x="6022513" y="1884573"/>
            <a:ext cx="1" cy="510606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none" w="lg" len="lg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794A406-22BE-48DB-AA42-19A9FE0A85B9}"/>
              </a:ext>
            </a:extLst>
          </p:cNvPr>
          <p:cNvSpPr/>
          <p:nvPr/>
        </p:nvSpPr>
        <p:spPr>
          <a:xfrm>
            <a:off x="1464808" y="2365477"/>
            <a:ext cx="1842619" cy="3447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20C45FA-3189-43C1-972F-8D72D85AC39B}"/>
              </a:ext>
            </a:extLst>
          </p:cNvPr>
          <p:cNvSpPr/>
          <p:nvPr/>
        </p:nvSpPr>
        <p:spPr>
          <a:xfrm>
            <a:off x="5101204" y="2395179"/>
            <a:ext cx="1842619" cy="3447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C60228-C5D5-4E13-BC09-53D45F3989F2}"/>
              </a:ext>
            </a:extLst>
          </p:cNvPr>
          <p:cNvSpPr/>
          <p:nvPr/>
        </p:nvSpPr>
        <p:spPr>
          <a:xfrm>
            <a:off x="8737600" y="2365477"/>
            <a:ext cx="1842619" cy="3447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608466-5EFB-4A4A-9706-4490677853C4}"/>
              </a:ext>
            </a:extLst>
          </p:cNvPr>
          <p:cNvCxnSpPr>
            <a:stCxn id="65" idx="2"/>
            <a:endCxn id="59" idx="0"/>
          </p:cNvCxnSpPr>
          <p:nvPr/>
        </p:nvCxnSpPr>
        <p:spPr>
          <a:xfrm flipH="1">
            <a:off x="6022513" y="2739889"/>
            <a:ext cx="1" cy="336790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C09ECE6-BF38-4C59-A4EB-1456C157DE1B}"/>
              </a:ext>
            </a:extLst>
          </p:cNvPr>
          <p:cNvCxnSpPr>
            <a:stCxn id="66" idx="2"/>
            <a:endCxn id="60" idx="0"/>
          </p:cNvCxnSpPr>
          <p:nvPr/>
        </p:nvCxnSpPr>
        <p:spPr>
          <a:xfrm flipH="1">
            <a:off x="9658909" y="2710187"/>
            <a:ext cx="1" cy="366492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EAC8F5-2A2B-4DF5-84FD-41BA383A4528}"/>
              </a:ext>
            </a:extLst>
          </p:cNvPr>
          <p:cNvCxnSpPr>
            <a:stCxn id="64" idx="2"/>
            <a:endCxn id="58" idx="0"/>
          </p:cNvCxnSpPr>
          <p:nvPr/>
        </p:nvCxnSpPr>
        <p:spPr>
          <a:xfrm flipH="1">
            <a:off x="2386117" y="2710187"/>
            <a:ext cx="1" cy="366492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7B498C8-37B8-4A87-AF31-9F0E2594C04C}"/>
              </a:ext>
            </a:extLst>
          </p:cNvPr>
          <p:cNvSpPr/>
          <p:nvPr/>
        </p:nvSpPr>
        <p:spPr>
          <a:xfrm>
            <a:off x="4932866" y="4716927"/>
            <a:ext cx="2326268" cy="949018"/>
          </a:xfrm>
          <a:prstGeom prst="rect">
            <a:avLst/>
          </a:prstGeom>
          <a:solidFill>
            <a:srgbClr val="1D6E9B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18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Heirs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8CB3D91-9ECC-4E38-B7EC-1E018450F106}"/>
              </a:ext>
            </a:extLst>
          </p:cNvPr>
          <p:cNvCxnSpPr/>
          <p:nvPr/>
        </p:nvCxnSpPr>
        <p:spPr>
          <a:xfrm flipH="1">
            <a:off x="7297209" y="3817639"/>
            <a:ext cx="2399775" cy="1167142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2CE28F0-1570-492B-ACB4-7DD1715CCBD4}"/>
              </a:ext>
            </a:extLst>
          </p:cNvPr>
          <p:cNvCxnSpPr/>
          <p:nvPr/>
        </p:nvCxnSpPr>
        <p:spPr>
          <a:xfrm>
            <a:off x="2386117" y="3816786"/>
            <a:ext cx="2436509" cy="1167995"/>
          </a:xfrm>
          <a:prstGeom prst="straightConnector1">
            <a:avLst/>
          </a:prstGeom>
          <a:noFill/>
          <a:ln w="6350" cap="flat" cmpd="sng" algn="ctr">
            <a:solidFill>
              <a:srgbClr val="57565A">
                <a:alpha val="75000"/>
              </a:srgbClr>
            </a:solidFill>
            <a:prstDash val="soli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21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35AB3C-9511-41EF-AA37-61C53C13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7686" y="3153398"/>
            <a:ext cx="66154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C501D-594F-4B7C-8776-4B9457B4CF78}"/>
              </a:ext>
            </a:extLst>
          </p:cNvPr>
          <p:cNvSpPr txBox="1"/>
          <p:nvPr/>
        </p:nvSpPr>
        <p:spPr>
          <a:xfrm>
            <a:off x="5682953" y="1580972"/>
            <a:ext cx="32592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Planned</a:t>
            </a:r>
          </a:p>
          <a:p>
            <a:r>
              <a:rPr lang="en-US" sz="6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gifts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8192D-0FD1-49D0-90C2-C21AC1CE53B5}"/>
              </a:ext>
            </a:extLst>
          </p:cNvPr>
          <p:cNvSpPr txBox="1"/>
          <p:nvPr/>
        </p:nvSpPr>
        <p:spPr>
          <a:xfrm>
            <a:off x="5682953" y="3616417"/>
            <a:ext cx="4455322" cy="96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Source Sans Pro" panose="020B0503030403020204" pitchFamily="34" charset="0"/>
              </a:rPr>
              <a:t>Planned gifts are often </a:t>
            </a:r>
            <a:r>
              <a:rPr lang="en-US" sz="2000" b="1" i="1" dirty="0">
                <a:latin typeface="Calibri" panose="020F0502020204030204" pitchFamily="34" charset="0"/>
                <a:ea typeface="Source Sans Pro" panose="020B0503030403020204" pitchFamily="34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Source Sans Pro" panose="020B0503030403020204" pitchFamily="34" charset="0"/>
              </a:rPr>
              <a:t>of the results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Source Sans Pro" panose="020B0503030403020204" pitchFamily="34" charset="0"/>
              </a:rPr>
              <a:t>of charitable estate planning!</a:t>
            </a:r>
          </a:p>
        </p:txBody>
      </p:sp>
    </p:spTree>
    <p:extLst>
      <p:ext uri="{BB962C8B-B14F-4D97-AF65-F5344CB8AC3E}">
        <p14:creationId xmlns:p14="http://schemas.microsoft.com/office/powerpoint/2010/main" val="232513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EDBF7-8C8E-41C7-84A4-0A6D108D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5" y="2052085"/>
            <a:ext cx="8944291" cy="5031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304538" y="170118"/>
            <a:ext cx="45030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flashback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936D-D005-4341-A242-E3A79B81B517}"/>
              </a:ext>
            </a:extLst>
          </p:cNvPr>
          <p:cNvSpPr txBox="1"/>
          <p:nvPr/>
        </p:nvSpPr>
        <p:spPr>
          <a:xfrm>
            <a:off x="304538" y="1043972"/>
            <a:ext cx="81821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To chemistry class</a:t>
            </a:r>
          </a:p>
        </p:txBody>
      </p:sp>
    </p:spTree>
    <p:extLst>
      <p:ext uri="{BB962C8B-B14F-4D97-AF65-F5344CB8AC3E}">
        <p14:creationId xmlns:p14="http://schemas.microsoft.com/office/powerpoint/2010/main" val="226686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291546" y="143700"/>
            <a:ext cx="106743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Estate planner’s 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A24CD2-AD4C-4491-B9E5-DDF0E59B4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3720"/>
          <a:stretch/>
        </p:blipFill>
        <p:spPr>
          <a:xfrm>
            <a:off x="1925930" y="1313251"/>
            <a:ext cx="8340141" cy="55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729842" y="914400"/>
            <a:ext cx="49099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Mechanics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936D-D005-4341-A242-E3A79B81B517}"/>
              </a:ext>
            </a:extLst>
          </p:cNvPr>
          <p:cNvSpPr txBox="1"/>
          <p:nvPr/>
        </p:nvSpPr>
        <p:spPr>
          <a:xfrm>
            <a:off x="729842" y="1788254"/>
            <a:ext cx="45504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Of a trust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2DED5-5397-42DB-8A7C-2800208C2E7F}"/>
              </a:ext>
            </a:extLst>
          </p:cNvPr>
          <p:cNvSpPr/>
          <p:nvPr/>
        </p:nvSpPr>
        <p:spPr>
          <a:xfrm>
            <a:off x="-201336" y="6342077"/>
            <a:ext cx="12633820" cy="620785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trustcolor">
            <a:extLst>
              <a:ext uri="{FF2B5EF4-FFF2-40B4-BE49-F238E27FC236}">
                <a16:creationId xmlns:a16="http://schemas.microsoft.com/office/drawing/2014/main" id="{0D69266A-DAE1-404F-BC94-75619DD2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822" y="404036"/>
            <a:ext cx="4839325" cy="56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6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1195B-5AEC-4D08-A346-009264AD6FDB}"/>
              </a:ext>
            </a:extLst>
          </p:cNvPr>
          <p:cNvSpPr/>
          <p:nvPr/>
        </p:nvSpPr>
        <p:spPr>
          <a:xfrm>
            <a:off x="-298580" y="-662474"/>
            <a:ext cx="12988212" cy="2463282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cap="all" dirty="0">
              <a:latin typeface="Calibri" panose="020F0502020204030204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414D3A77-B9F5-4D17-8C60-C7E4D9778C0E}"/>
              </a:ext>
            </a:extLst>
          </p:cNvPr>
          <p:cNvSpPr/>
          <p:nvPr/>
        </p:nvSpPr>
        <p:spPr>
          <a:xfrm>
            <a:off x="7200228" y="2501895"/>
            <a:ext cx="4265201" cy="94563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4DB3C7"/>
            </a:solidFill>
            <a:prstDash val="solid"/>
          </a:ln>
          <a:effectLst/>
        </p:spPr>
        <p:txBody>
          <a:bodyPr lIns="97536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Give Out of Habit</a:t>
            </a: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96FAD38A-7B12-42F9-8802-DB4E452C1C30}"/>
              </a:ext>
            </a:extLst>
          </p:cNvPr>
          <p:cNvSpPr>
            <a:spLocks noChangeAspect="1"/>
          </p:cNvSpPr>
          <p:nvPr/>
        </p:nvSpPr>
        <p:spPr>
          <a:xfrm rot="5400000">
            <a:off x="7200228" y="2501895"/>
            <a:ext cx="945637" cy="945637"/>
          </a:xfrm>
          <a:prstGeom prst="teardrop">
            <a:avLst/>
          </a:prstGeom>
          <a:solidFill>
            <a:srgbClr val="4DB3C7"/>
          </a:solidFill>
          <a:ln w="9525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70%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A0C0FB09-609B-4060-8C9A-539D0E9FBF93}"/>
              </a:ext>
            </a:extLst>
          </p:cNvPr>
          <p:cNvSpPr/>
          <p:nvPr/>
        </p:nvSpPr>
        <p:spPr>
          <a:xfrm>
            <a:off x="7224870" y="3838436"/>
            <a:ext cx="4265201" cy="94563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D2326B"/>
            </a:solidFill>
            <a:prstDash val="solid"/>
          </a:ln>
          <a:effectLst/>
        </p:spPr>
        <p:txBody>
          <a:bodyPr lIns="97536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Give Based on Emotion</a:t>
            </a: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E1A36FB5-0F1A-47F0-8AD0-AEFDD5C4E316}"/>
              </a:ext>
            </a:extLst>
          </p:cNvPr>
          <p:cNvSpPr>
            <a:spLocks noChangeAspect="1"/>
          </p:cNvSpPr>
          <p:nvPr/>
        </p:nvSpPr>
        <p:spPr>
          <a:xfrm rot="5400000">
            <a:off x="7224870" y="3838436"/>
            <a:ext cx="945637" cy="945637"/>
          </a:xfrm>
          <a:prstGeom prst="teardrop">
            <a:avLst/>
          </a:prstGeom>
          <a:solidFill>
            <a:srgbClr val="D2326B"/>
          </a:solidFill>
          <a:ln w="9525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23%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865E41E2-1DBE-4FCB-81CC-013C11B422B5}"/>
              </a:ext>
            </a:extLst>
          </p:cNvPr>
          <p:cNvSpPr/>
          <p:nvPr/>
        </p:nvSpPr>
        <p:spPr>
          <a:xfrm>
            <a:off x="7224870" y="5174978"/>
            <a:ext cx="4265201" cy="94563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49D00"/>
            </a:solidFill>
            <a:prstDash val="solid"/>
          </a:ln>
          <a:effectLst/>
        </p:spPr>
        <p:txBody>
          <a:bodyPr lIns="97536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Are Strategic Donors</a:t>
            </a: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2A7B188-6631-4A6E-A83F-0B73E180D750}"/>
              </a:ext>
            </a:extLst>
          </p:cNvPr>
          <p:cNvSpPr>
            <a:spLocks noChangeAspect="1"/>
          </p:cNvSpPr>
          <p:nvPr/>
        </p:nvSpPr>
        <p:spPr>
          <a:xfrm rot="5400000">
            <a:off x="7224870" y="5174978"/>
            <a:ext cx="945637" cy="945637"/>
          </a:xfrm>
          <a:prstGeom prst="teardrop">
            <a:avLst/>
          </a:prstGeom>
          <a:solidFill>
            <a:srgbClr val="F49D00"/>
          </a:solidFill>
          <a:ln w="9525" cap="flat" cmpd="sng" algn="ctr">
            <a:solidFill>
              <a:srgbClr val="F49D00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7%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BEEE4E7-D372-4742-B82E-8BF3651A3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441713"/>
              </p:ext>
            </p:extLst>
          </p:nvPr>
        </p:nvGraphicFramePr>
        <p:xfrm>
          <a:off x="1404327" y="2239346"/>
          <a:ext cx="4546440" cy="454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809E33C9-0424-4082-B9C5-D2DA755BE2ED}"/>
              </a:ext>
            </a:extLst>
          </p:cNvPr>
          <p:cNvSpPr/>
          <p:nvPr/>
        </p:nvSpPr>
        <p:spPr>
          <a:xfrm>
            <a:off x="4687790" y="2666125"/>
            <a:ext cx="1003183" cy="971631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4DB3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A89893-AB76-4D06-B02A-4A2F520E5672}"/>
              </a:ext>
            </a:extLst>
          </p:cNvPr>
          <p:cNvSpPr/>
          <p:nvPr/>
        </p:nvSpPr>
        <p:spPr>
          <a:xfrm>
            <a:off x="2530387" y="2059326"/>
            <a:ext cx="734415" cy="734415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F49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8FEF8C-628E-4F57-BBCE-EEA281B437F7}"/>
              </a:ext>
            </a:extLst>
          </p:cNvPr>
          <p:cNvSpPr/>
          <p:nvPr/>
        </p:nvSpPr>
        <p:spPr>
          <a:xfrm>
            <a:off x="1190023" y="3933702"/>
            <a:ext cx="734415" cy="734415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D2326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E9C55F-03CA-4250-8795-CD0AA68B9CC9}"/>
              </a:ext>
            </a:extLst>
          </p:cNvPr>
          <p:cNvSpPr txBox="1"/>
          <p:nvPr/>
        </p:nvSpPr>
        <p:spPr>
          <a:xfrm>
            <a:off x="5690973" y="3359174"/>
            <a:ext cx="21160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2800" kern="900" spc="-67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algn="l"/>
            <a:r>
              <a:rPr lang="en-US" dirty="0"/>
              <a:t>Habitual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B00975-EB4F-463A-B2AC-7B2AC091AA2B}"/>
              </a:ext>
            </a:extLst>
          </p:cNvPr>
          <p:cNvSpPr txBox="1"/>
          <p:nvPr/>
        </p:nvSpPr>
        <p:spPr>
          <a:xfrm>
            <a:off x="414367" y="2185994"/>
            <a:ext cx="21160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800" kern="900" spc="-67" dirty="0">
                <a:solidFill>
                  <a:sysClr val="windowText" lastClr="000000"/>
                </a:solidFill>
                <a:latin typeface="+mj-lt"/>
              </a:rPr>
              <a:t>Strategic</a:t>
            </a:r>
            <a:endParaRPr lang="en-US" sz="14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Freeform 40">
            <a:extLst>
              <a:ext uri="{FF2B5EF4-FFF2-40B4-BE49-F238E27FC236}">
                <a16:creationId xmlns:a16="http://schemas.microsoft.com/office/drawing/2014/main" id="{0F07E4BF-0409-4182-A738-9089C17CF4B8}"/>
              </a:ext>
            </a:extLst>
          </p:cNvPr>
          <p:cNvSpPr>
            <a:spLocks noEditPoints="1"/>
          </p:cNvSpPr>
          <p:nvPr/>
        </p:nvSpPr>
        <p:spPr bwMode="auto">
          <a:xfrm>
            <a:off x="2665784" y="2127465"/>
            <a:ext cx="508852" cy="597190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575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5" name="Freeform 114">
            <a:extLst>
              <a:ext uri="{FF2B5EF4-FFF2-40B4-BE49-F238E27FC236}">
                <a16:creationId xmlns:a16="http://schemas.microsoft.com/office/drawing/2014/main" id="{9D597771-FDE5-43A5-82BB-B79F999AC17D}"/>
              </a:ext>
            </a:extLst>
          </p:cNvPr>
          <p:cNvSpPr>
            <a:spLocks noEditPoints="1"/>
          </p:cNvSpPr>
          <p:nvPr/>
        </p:nvSpPr>
        <p:spPr bwMode="auto">
          <a:xfrm>
            <a:off x="4963044" y="2872562"/>
            <a:ext cx="483667" cy="518912"/>
          </a:xfrm>
          <a:custGeom>
            <a:avLst/>
            <a:gdLst>
              <a:gd name="T0" fmla="*/ 442 w 548"/>
              <a:gd name="T1" fmla="*/ 53 h 591"/>
              <a:gd name="T2" fmla="*/ 413 w 548"/>
              <a:gd name="T3" fmla="*/ 0 h 591"/>
              <a:gd name="T4" fmla="*/ 384 w 548"/>
              <a:gd name="T5" fmla="*/ 53 h 591"/>
              <a:gd name="T6" fmla="*/ 163 w 548"/>
              <a:gd name="T7" fmla="*/ 29 h 591"/>
              <a:gd name="T8" fmla="*/ 105 w 548"/>
              <a:gd name="T9" fmla="*/ 29 h 591"/>
              <a:gd name="T10" fmla="*/ 7 w 548"/>
              <a:gd name="T11" fmla="*/ 53 h 591"/>
              <a:gd name="T12" fmla="*/ 0 w 548"/>
              <a:gd name="T13" fmla="*/ 584 h 591"/>
              <a:gd name="T14" fmla="*/ 541 w 548"/>
              <a:gd name="T15" fmla="*/ 591 h 591"/>
              <a:gd name="T16" fmla="*/ 548 w 548"/>
              <a:gd name="T17" fmla="*/ 60 h 591"/>
              <a:gd name="T18" fmla="*/ 398 w 548"/>
              <a:gd name="T19" fmla="*/ 29 h 591"/>
              <a:gd name="T20" fmla="*/ 428 w 548"/>
              <a:gd name="T21" fmla="*/ 29 h 591"/>
              <a:gd name="T22" fmla="*/ 413 w 548"/>
              <a:gd name="T23" fmla="*/ 106 h 591"/>
              <a:gd name="T24" fmla="*/ 398 w 548"/>
              <a:gd name="T25" fmla="*/ 29 h 591"/>
              <a:gd name="T26" fmla="*/ 134 w 548"/>
              <a:gd name="T27" fmla="*/ 14 h 591"/>
              <a:gd name="T28" fmla="*/ 149 w 548"/>
              <a:gd name="T29" fmla="*/ 92 h 591"/>
              <a:gd name="T30" fmla="*/ 119 w 548"/>
              <a:gd name="T31" fmla="*/ 92 h 591"/>
              <a:gd name="T32" fmla="*/ 105 w 548"/>
              <a:gd name="T33" fmla="*/ 67 h 591"/>
              <a:gd name="T34" fmla="*/ 134 w 548"/>
              <a:gd name="T35" fmla="*/ 120 h 591"/>
              <a:gd name="T36" fmla="*/ 163 w 548"/>
              <a:gd name="T37" fmla="*/ 67 h 591"/>
              <a:gd name="T38" fmla="*/ 384 w 548"/>
              <a:gd name="T39" fmla="*/ 92 h 591"/>
              <a:gd name="T40" fmla="*/ 442 w 548"/>
              <a:gd name="T41" fmla="*/ 92 h 591"/>
              <a:gd name="T42" fmla="*/ 534 w 548"/>
              <a:gd name="T43" fmla="*/ 67 h 591"/>
              <a:gd name="T44" fmla="*/ 14 w 548"/>
              <a:gd name="T45" fmla="*/ 177 h 591"/>
              <a:gd name="T46" fmla="*/ 105 w 548"/>
              <a:gd name="T47" fmla="*/ 67 h 591"/>
              <a:gd name="T48" fmla="*/ 14 w 548"/>
              <a:gd name="T49" fmla="*/ 191 h 591"/>
              <a:gd name="T50" fmla="*/ 534 w 548"/>
              <a:gd name="T51" fmla="*/ 577 h 591"/>
              <a:gd name="T52" fmla="*/ 436 w 548"/>
              <a:gd name="T53" fmla="*/ 260 h 591"/>
              <a:gd name="T54" fmla="*/ 223 w 548"/>
              <a:gd name="T55" fmla="*/ 521 h 591"/>
              <a:gd name="T56" fmla="*/ 218 w 548"/>
              <a:gd name="T57" fmla="*/ 520 h 591"/>
              <a:gd name="T58" fmla="*/ 113 w 548"/>
              <a:gd name="T59" fmla="*/ 417 h 591"/>
              <a:gd name="T60" fmla="*/ 221 w 548"/>
              <a:gd name="T61" fmla="*/ 504 h 591"/>
              <a:gd name="T62" fmla="*/ 435 w 548"/>
              <a:gd name="T63" fmla="*/ 25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8" h="591">
                <a:moveTo>
                  <a:pt x="541" y="53"/>
                </a:moveTo>
                <a:cubicBezTo>
                  <a:pt x="442" y="53"/>
                  <a:pt x="442" y="53"/>
                  <a:pt x="442" y="53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3"/>
                  <a:pt x="429" y="0"/>
                  <a:pt x="413" y="0"/>
                </a:cubicBezTo>
                <a:cubicBezTo>
                  <a:pt x="397" y="0"/>
                  <a:pt x="384" y="13"/>
                  <a:pt x="384" y="29"/>
                </a:cubicBezTo>
                <a:cubicBezTo>
                  <a:pt x="384" y="53"/>
                  <a:pt x="384" y="53"/>
                  <a:pt x="384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3" y="13"/>
                  <a:pt x="150" y="0"/>
                  <a:pt x="134" y="0"/>
                </a:cubicBezTo>
                <a:cubicBezTo>
                  <a:pt x="118" y="0"/>
                  <a:pt x="105" y="13"/>
                  <a:pt x="105" y="29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7"/>
                  <a:pt x="3" y="591"/>
                  <a:pt x="7" y="591"/>
                </a:cubicBezTo>
                <a:cubicBezTo>
                  <a:pt x="541" y="591"/>
                  <a:pt x="541" y="591"/>
                  <a:pt x="541" y="591"/>
                </a:cubicBezTo>
                <a:cubicBezTo>
                  <a:pt x="544" y="591"/>
                  <a:pt x="548" y="587"/>
                  <a:pt x="548" y="584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48" y="56"/>
                  <a:pt x="544" y="53"/>
                  <a:pt x="541" y="53"/>
                </a:cubicBezTo>
                <a:close/>
                <a:moveTo>
                  <a:pt x="398" y="29"/>
                </a:moveTo>
                <a:cubicBezTo>
                  <a:pt x="398" y="20"/>
                  <a:pt x="405" y="14"/>
                  <a:pt x="413" y="14"/>
                </a:cubicBezTo>
                <a:cubicBezTo>
                  <a:pt x="422" y="14"/>
                  <a:pt x="428" y="20"/>
                  <a:pt x="428" y="29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8" y="100"/>
                  <a:pt x="422" y="106"/>
                  <a:pt x="413" y="106"/>
                </a:cubicBezTo>
                <a:cubicBezTo>
                  <a:pt x="405" y="106"/>
                  <a:pt x="398" y="100"/>
                  <a:pt x="398" y="92"/>
                </a:cubicBezTo>
                <a:lnTo>
                  <a:pt x="398" y="29"/>
                </a:lnTo>
                <a:close/>
                <a:moveTo>
                  <a:pt x="119" y="29"/>
                </a:moveTo>
                <a:cubicBezTo>
                  <a:pt x="119" y="20"/>
                  <a:pt x="126" y="14"/>
                  <a:pt x="134" y="14"/>
                </a:cubicBezTo>
                <a:cubicBezTo>
                  <a:pt x="142" y="14"/>
                  <a:pt x="149" y="20"/>
                  <a:pt x="149" y="29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100"/>
                  <a:pt x="142" y="106"/>
                  <a:pt x="134" y="106"/>
                </a:cubicBezTo>
                <a:cubicBezTo>
                  <a:pt x="126" y="106"/>
                  <a:pt x="119" y="100"/>
                  <a:pt x="119" y="92"/>
                </a:cubicBezTo>
                <a:lnTo>
                  <a:pt x="119" y="29"/>
                </a:lnTo>
                <a:close/>
                <a:moveTo>
                  <a:pt x="105" y="67"/>
                </a:moveTo>
                <a:cubicBezTo>
                  <a:pt x="105" y="92"/>
                  <a:pt x="105" y="92"/>
                  <a:pt x="105" y="92"/>
                </a:cubicBezTo>
                <a:cubicBezTo>
                  <a:pt x="105" y="107"/>
                  <a:pt x="118" y="120"/>
                  <a:pt x="134" y="120"/>
                </a:cubicBezTo>
                <a:cubicBezTo>
                  <a:pt x="150" y="120"/>
                  <a:pt x="163" y="107"/>
                  <a:pt x="163" y="92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384" y="67"/>
                  <a:pt x="384" y="67"/>
                  <a:pt x="384" y="67"/>
                </a:cubicBezTo>
                <a:cubicBezTo>
                  <a:pt x="384" y="92"/>
                  <a:pt x="384" y="92"/>
                  <a:pt x="384" y="92"/>
                </a:cubicBezTo>
                <a:cubicBezTo>
                  <a:pt x="384" y="107"/>
                  <a:pt x="397" y="120"/>
                  <a:pt x="413" y="120"/>
                </a:cubicBezTo>
                <a:cubicBezTo>
                  <a:pt x="429" y="120"/>
                  <a:pt x="442" y="107"/>
                  <a:pt x="442" y="92"/>
                </a:cubicBezTo>
                <a:cubicBezTo>
                  <a:pt x="442" y="67"/>
                  <a:pt x="442" y="67"/>
                  <a:pt x="442" y="67"/>
                </a:cubicBezTo>
                <a:cubicBezTo>
                  <a:pt x="534" y="67"/>
                  <a:pt x="534" y="67"/>
                  <a:pt x="534" y="67"/>
                </a:cubicBezTo>
                <a:cubicBezTo>
                  <a:pt x="534" y="177"/>
                  <a:pt x="534" y="177"/>
                  <a:pt x="534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67"/>
                  <a:pt x="14" y="67"/>
                  <a:pt x="14" y="67"/>
                </a:cubicBezTo>
                <a:lnTo>
                  <a:pt x="105" y="67"/>
                </a:lnTo>
                <a:close/>
                <a:moveTo>
                  <a:pt x="14" y="577"/>
                </a:moveTo>
                <a:cubicBezTo>
                  <a:pt x="14" y="191"/>
                  <a:pt x="14" y="191"/>
                  <a:pt x="14" y="191"/>
                </a:cubicBezTo>
                <a:cubicBezTo>
                  <a:pt x="534" y="191"/>
                  <a:pt x="534" y="191"/>
                  <a:pt x="534" y="191"/>
                </a:cubicBezTo>
                <a:cubicBezTo>
                  <a:pt x="534" y="577"/>
                  <a:pt x="534" y="577"/>
                  <a:pt x="534" y="577"/>
                </a:cubicBezTo>
                <a:lnTo>
                  <a:pt x="14" y="577"/>
                </a:lnTo>
                <a:close/>
                <a:moveTo>
                  <a:pt x="436" y="260"/>
                </a:moveTo>
                <a:cubicBezTo>
                  <a:pt x="228" y="519"/>
                  <a:pt x="228" y="519"/>
                  <a:pt x="228" y="519"/>
                </a:cubicBezTo>
                <a:cubicBezTo>
                  <a:pt x="226" y="520"/>
                  <a:pt x="225" y="521"/>
                  <a:pt x="223" y="521"/>
                </a:cubicBezTo>
                <a:cubicBezTo>
                  <a:pt x="223" y="521"/>
                  <a:pt x="222" y="521"/>
                  <a:pt x="222" y="521"/>
                </a:cubicBezTo>
                <a:cubicBezTo>
                  <a:pt x="221" y="521"/>
                  <a:pt x="219" y="521"/>
                  <a:pt x="218" y="520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1" y="424"/>
                  <a:pt x="111" y="420"/>
                  <a:pt x="113" y="417"/>
                </a:cubicBezTo>
                <a:cubicBezTo>
                  <a:pt x="116" y="414"/>
                  <a:pt x="120" y="414"/>
                  <a:pt x="123" y="416"/>
                </a:cubicBezTo>
                <a:cubicBezTo>
                  <a:pt x="221" y="504"/>
                  <a:pt x="221" y="504"/>
                  <a:pt x="221" y="504"/>
                </a:cubicBezTo>
                <a:cubicBezTo>
                  <a:pt x="425" y="251"/>
                  <a:pt x="425" y="251"/>
                  <a:pt x="425" y="251"/>
                </a:cubicBezTo>
                <a:cubicBezTo>
                  <a:pt x="427" y="248"/>
                  <a:pt x="432" y="248"/>
                  <a:pt x="435" y="250"/>
                </a:cubicBezTo>
                <a:cubicBezTo>
                  <a:pt x="438" y="252"/>
                  <a:pt x="438" y="257"/>
                  <a:pt x="436" y="2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5A394E76-74CA-466F-838C-8CD16A8CA010}"/>
              </a:ext>
            </a:extLst>
          </p:cNvPr>
          <p:cNvSpPr>
            <a:spLocks noEditPoints="1"/>
          </p:cNvSpPr>
          <p:nvPr/>
        </p:nvSpPr>
        <p:spPr bwMode="auto">
          <a:xfrm>
            <a:off x="1292328" y="4092039"/>
            <a:ext cx="502026" cy="465890"/>
          </a:xfrm>
          <a:custGeom>
            <a:avLst/>
            <a:gdLst>
              <a:gd name="T0" fmla="*/ 314 w 628"/>
              <a:gd name="T1" fmla="*/ 583 h 583"/>
              <a:gd name="T2" fmla="*/ 0 w 628"/>
              <a:gd name="T3" fmla="*/ 194 h 583"/>
              <a:gd name="T4" fmla="*/ 160 w 628"/>
              <a:gd name="T5" fmla="*/ 0 h 583"/>
              <a:gd name="T6" fmla="*/ 314 w 628"/>
              <a:gd name="T7" fmla="*/ 84 h 583"/>
              <a:gd name="T8" fmla="*/ 467 w 628"/>
              <a:gd name="T9" fmla="*/ 0 h 583"/>
              <a:gd name="T10" fmla="*/ 628 w 628"/>
              <a:gd name="T11" fmla="*/ 194 h 583"/>
              <a:gd name="T12" fmla="*/ 314 w 628"/>
              <a:gd name="T13" fmla="*/ 583 h 583"/>
              <a:gd name="T14" fmla="*/ 160 w 628"/>
              <a:gd name="T15" fmla="*/ 14 h 583"/>
              <a:gd name="T16" fmla="*/ 14 w 628"/>
              <a:gd name="T17" fmla="*/ 194 h 583"/>
              <a:gd name="T18" fmla="*/ 140 w 628"/>
              <a:gd name="T19" fmla="*/ 458 h 583"/>
              <a:gd name="T20" fmla="*/ 314 w 628"/>
              <a:gd name="T21" fmla="*/ 569 h 583"/>
              <a:gd name="T22" fmla="*/ 488 w 628"/>
              <a:gd name="T23" fmla="*/ 458 h 583"/>
              <a:gd name="T24" fmla="*/ 614 w 628"/>
              <a:gd name="T25" fmla="*/ 194 h 583"/>
              <a:gd name="T26" fmla="*/ 467 w 628"/>
              <a:gd name="T27" fmla="*/ 14 h 583"/>
              <a:gd name="T28" fmla="*/ 321 w 628"/>
              <a:gd name="T29" fmla="*/ 116 h 583"/>
              <a:gd name="T30" fmla="*/ 314 w 628"/>
              <a:gd name="T31" fmla="*/ 123 h 583"/>
              <a:gd name="T32" fmla="*/ 307 w 628"/>
              <a:gd name="T33" fmla="*/ 116 h 583"/>
              <a:gd name="T34" fmla="*/ 160 w 628"/>
              <a:gd name="T35" fmla="*/ 14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8" h="583">
                <a:moveTo>
                  <a:pt x="314" y="583"/>
                </a:moveTo>
                <a:cubicBezTo>
                  <a:pt x="239" y="583"/>
                  <a:pt x="0" y="403"/>
                  <a:pt x="0" y="194"/>
                </a:cubicBezTo>
                <a:cubicBezTo>
                  <a:pt x="0" y="102"/>
                  <a:pt x="68" y="0"/>
                  <a:pt x="160" y="0"/>
                </a:cubicBezTo>
                <a:cubicBezTo>
                  <a:pt x="230" y="0"/>
                  <a:pt x="294" y="37"/>
                  <a:pt x="314" y="84"/>
                </a:cubicBezTo>
                <a:cubicBezTo>
                  <a:pt x="335" y="37"/>
                  <a:pt x="398" y="0"/>
                  <a:pt x="467" y="0"/>
                </a:cubicBezTo>
                <a:cubicBezTo>
                  <a:pt x="559" y="0"/>
                  <a:pt x="628" y="102"/>
                  <a:pt x="628" y="194"/>
                </a:cubicBezTo>
                <a:cubicBezTo>
                  <a:pt x="628" y="403"/>
                  <a:pt x="388" y="583"/>
                  <a:pt x="314" y="583"/>
                </a:cubicBezTo>
                <a:close/>
                <a:moveTo>
                  <a:pt x="160" y="14"/>
                </a:moveTo>
                <a:cubicBezTo>
                  <a:pt x="91" y="14"/>
                  <a:pt x="14" y="91"/>
                  <a:pt x="14" y="194"/>
                </a:cubicBezTo>
                <a:cubicBezTo>
                  <a:pt x="14" y="312"/>
                  <a:pt x="93" y="410"/>
                  <a:pt x="140" y="458"/>
                </a:cubicBezTo>
                <a:cubicBezTo>
                  <a:pt x="207" y="526"/>
                  <a:pt x="282" y="569"/>
                  <a:pt x="314" y="569"/>
                </a:cubicBezTo>
                <a:cubicBezTo>
                  <a:pt x="345" y="569"/>
                  <a:pt x="421" y="526"/>
                  <a:pt x="488" y="458"/>
                </a:cubicBezTo>
                <a:cubicBezTo>
                  <a:pt x="535" y="410"/>
                  <a:pt x="614" y="312"/>
                  <a:pt x="614" y="194"/>
                </a:cubicBezTo>
                <a:cubicBezTo>
                  <a:pt x="614" y="91"/>
                  <a:pt x="536" y="14"/>
                  <a:pt x="467" y="14"/>
                </a:cubicBezTo>
                <a:cubicBezTo>
                  <a:pt x="383" y="14"/>
                  <a:pt x="321" y="68"/>
                  <a:pt x="321" y="116"/>
                </a:cubicBezTo>
                <a:cubicBezTo>
                  <a:pt x="321" y="120"/>
                  <a:pt x="318" y="123"/>
                  <a:pt x="314" y="123"/>
                </a:cubicBezTo>
                <a:cubicBezTo>
                  <a:pt x="310" y="123"/>
                  <a:pt x="307" y="120"/>
                  <a:pt x="307" y="116"/>
                </a:cubicBezTo>
                <a:cubicBezTo>
                  <a:pt x="307" y="58"/>
                  <a:pt x="229" y="14"/>
                  <a:pt x="160" y="14"/>
                </a:cubicBezTo>
                <a:close/>
              </a:path>
            </a:pathLst>
          </a:custGeom>
          <a:solidFill>
            <a:srgbClr val="575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5A653C-7B5A-40E0-AA01-A127E9644C98}"/>
              </a:ext>
            </a:extLst>
          </p:cNvPr>
          <p:cNvSpPr txBox="1"/>
          <p:nvPr/>
        </p:nvSpPr>
        <p:spPr>
          <a:xfrm>
            <a:off x="-444428" y="3453571"/>
            <a:ext cx="21160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2800" kern="900" spc="-67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dirty="0"/>
              <a:t>Emotional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75DA3-B836-474F-83A4-7D47DECE0269}"/>
              </a:ext>
            </a:extLst>
          </p:cNvPr>
          <p:cNvSpPr txBox="1"/>
          <p:nvPr/>
        </p:nvSpPr>
        <p:spPr>
          <a:xfrm>
            <a:off x="3593076" y="394835"/>
            <a:ext cx="4801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Types of Donors</a:t>
            </a:r>
          </a:p>
        </p:txBody>
      </p:sp>
    </p:spTree>
    <p:extLst>
      <p:ext uri="{BB962C8B-B14F-4D97-AF65-F5344CB8AC3E}">
        <p14:creationId xmlns:p14="http://schemas.microsoft.com/office/powerpoint/2010/main" val="15901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Graphic spid="28" grpId="0">
        <p:bldAsOne/>
      </p:bldGraphic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76FB9C-815E-4D8E-9C0D-6E8622D43C1D}"/>
              </a:ext>
            </a:extLst>
          </p:cNvPr>
          <p:cNvSpPr txBox="1"/>
          <p:nvPr/>
        </p:nvSpPr>
        <p:spPr>
          <a:xfrm>
            <a:off x="375836" y="248243"/>
            <a:ext cx="8092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Charitable estate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8405E-7796-4848-9156-710DE7FBFA60}"/>
              </a:ext>
            </a:extLst>
          </p:cNvPr>
          <p:cNvSpPr txBox="1"/>
          <p:nvPr/>
        </p:nvSpPr>
        <p:spPr>
          <a:xfrm>
            <a:off x="2984357" y="647001"/>
            <a:ext cx="100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latin typeface="Calibri" panose="020F0502020204030204" pitchFamily="34" charset="0"/>
              </a:rPr>
              <a:t>Vs.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E306D-907A-474A-A00D-B986BB8425BA}"/>
              </a:ext>
            </a:extLst>
          </p:cNvPr>
          <p:cNvSpPr txBox="1"/>
          <p:nvPr/>
        </p:nvSpPr>
        <p:spPr>
          <a:xfrm>
            <a:off x="719623" y="1045759"/>
            <a:ext cx="830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BF311A"/>
                </a:solidFill>
                <a:latin typeface="Calibri" panose="020F0502020204030204" pitchFamily="34" charset="0"/>
              </a:rPr>
              <a:t>traditional planned giving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F8170-3CC6-4E03-A1D7-64C4B7BF62E2}"/>
              </a:ext>
            </a:extLst>
          </p:cNvPr>
          <p:cNvSpPr txBox="1"/>
          <p:nvPr/>
        </p:nvSpPr>
        <p:spPr>
          <a:xfrm>
            <a:off x="1332476" y="2297214"/>
            <a:ext cx="4764024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</a:rPr>
              <a:t>Traditional Planned Giving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756BA-2322-47A6-839D-467858C42D1B}"/>
              </a:ext>
            </a:extLst>
          </p:cNvPr>
          <p:cNvSpPr txBox="1"/>
          <p:nvPr/>
        </p:nvSpPr>
        <p:spPr>
          <a:xfrm>
            <a:off x="1332474" y="2789656"/>
            <a:ext cx="4764024" cy="2611685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 marL="285750" lvl="0" indent="-285750" defTabSz="121917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57565A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Goal is to secure a gift</a:t>
            </a:r>
          </a:p>
          <a:p>
            <a:pPr marL="285750" lvl="0" indent="-285750" defTabSz="121917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57565A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Informs donor about the benefits of a particular type of gift</a:t>
            </a:r>
          </a:p>
          <a:p>
            <a:pPr marL="285750" lvl="0" indent="-285750" defTabSz="121917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57565A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Based on the organization’s needs</a:t>
            </a:r>
          </a:p>
          <a:p>
            <a:pPr marL="285750" lvl="0" indent="-285750" defTabSz="121917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57565A"/>
                </a:solidFill>
                <a:latin typeface="Calibri" panose="020F0502020204030204" pitchFamily="34" charset="0"/>
                <a:ea typeface="Source Sans Pro" panose="020B0503030403020204" pitchFamily="34" charset="0"/>
              </a:rPr>
              <a:t>May generate a gift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BD0A4-BE66-4741-853B-6743DED53F98}"/>
              </a:ext>
            </a:extLst>
          </p:cNvPr>
          <p:cNvSpPr txBox="1"/>
          <p:nvPr/>
        </p:nvSpPr>
        <p:spPr>
          <a:xfrm>
            <a:off x="6095899" y="2297217"/>
            <a:ext cx="4764024" cy="492443"/>
          </a:xfrm>
          <a:prstGeom prst="rect">
            <a:avLst/>
          </a:prstGeom>
          <a:solidFill>
            <a:srgbClr val="CF423F"/>
          </a:solidFill>
        </p:spPr>
        <p:txBody>
          <a:bodyPr wrap="square" lIns="121920" tIns="60960" rIns="121920" bIns="60960" rtlCol="0" anchor="b" anchorCtr="0">
            <a:spAutoFit/>
          </a:bodyPr>
          <a:lstStyle>
            <a:defPPr>
              <a:defRPr lang="en-US"/>
            </a:defPPr>
            <a:lvl1pPr marR="0" lvl="0" indent="0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Charitable Estate Planning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4DE99-AFE7-44B0-A348-0E059397131A}"/>
              </a:ext>
            </a:extLst>
          </p:cNvPr>
          <p:cNvSpPr txBox="1"/>
          <p:nvPr/>
        </p:nvSpPr>
        <p:spPr>
          <a:xfrm>
            <a:off x="6095902" y="2789659"/>
            <a:ext cx="4764024" cy="2611682"/>
          </a:xfrm>
          <a:prstGeom prst="rect">
            <a:avLst/>
          </a:prstGeom>
          <a:solidFill>
            <a:srgbClr val="CF423F">
              <a:alpha val="20000"/>
            </a:srgbClr>
          </a:solidFill>
        </p:spPr>
        <p:txBody>
          <a:bodyPr wrap="square" lIns="121920" tIns="60960" rIns="121920" bIns="60960" rtlCol="0">
            <a:noAutofit/>
          </a:bodyPr>
          <a:lstStyle>
            <a:defPPr>
              <a:defRPr lang="en-US"/>
            </a:defPPr>
            <a:lvl1pPr marL="285750" lvl="0" indent="-285750" defTabSz="1219170">
              <a:buClr>
                <a:srgbClr val="CF423F"/>
              </a:buClr>
              <a:buFont typeface="Arial" panose="020B0604020202020204" pitchFamily="34" charset="0"/>
              <a:buChar char="•"/>
              <a:defRPr sz="2400" kern="0">
                <a:solidFill>
                  <a:srgbClr val="57565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Goal is to create the best plan for the donor</a:t>
            </a:r>
          </a:p>
          <a:p>
            <a:r>
              <a:rPr lang="en-US" dirty="0">
                <a:latin typeface="Calibri" panose="020F0502020204030204" pitchFamily="34" charset="0"/>
              </a:rPr>
              <a:t>Educates donor about how a gift fits into his or her objectives</a:t>
            </a:r>
          </a:p>
          <a:p>
            <a:r>
              <a:rPr lang="en-US" dirty="0">
                <a:latin typeface="Calibri" panose="020F0502020204030204" pitchFamily="34" charset="0"/>
              </a:rPr>
              <a:t>Based on the values of the donor</a:t>
            </a:r>
          </a:p>
          <a:p>
            <a:r>
              <a:rPr lang="en-US" dirty="0">
                <a:latin typeface="Calibri" panose="020F0502020204030204" pitchFamily="34" charset="0"/>
              </a:rPr>
              <a:t>Typically results in large gifts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0D6699-6AC9-4B09-AD0C-CFAC8EF9CF1E}"/>
              </a:ext>
            </a:extLst>
          </p:cNvPr>
          <p:cNvSpPr/>
          <p:nvPr/>
        </p:nvSpPr>
        <p:spPr>
          <a:xfrm>
            <a:off x="1332475" y="5713407"/>
            <a:ext cx="9527051" cy="738664"/>
          </a:xfrm>
          <a:prstGeom prst="rect">
            <a:avLst/>
          </a:prstGeom>
          <a:solidFill>
            <a:srgbClr val="57565A">
              <a:alpha val="20000"/>
            </a:srgbClr>
          </a:solidFill>
        </p:spPr>
        <p:txBody>
          <a:bodyPr wrap="square" lIns="243840" tIns="121920" rIns="243840" bIns="121920">
            <a:spAutoFit/>
          </a:bodyPr>
          <a:lstStyle/>
          <a:p>
            <a:pPr lvl="0" defTabSz="1219170"/>
            <a:r>
              <a:rPr lang="en-US" sz="1600" i="1" kern="0" dirty="0">
                <a:solidFill>
                  <a:srgbClr val="57565A"/>
                </a:solidFill>
                <a:latin typeface="Calibri Light" panose="020F0302020204030204" pitchFamily="34" charset="0"/>
              </a:rPr>
              <a:t>“Our donors appreciate the values-based approach to planning.” </a:t>
            </a:r>
          </a:p>
          <a:p>
            <a:pPr lvl="0" defTabSz="1219170"/>
            <a:r>
              <a:rPr lang="en-US" sz="1600" kern="0" dirty="0">
                <a:solidFill>
                  <a:srgbClr val="57565A"/>
                </a:solidFill>
                <a:latin typeface="Calibri Light" panose="020F0302020204030204" pitchFamily="34" charset="0"/>
              </a:rPr>
              <a:t>				-Attorney &amp; President of Private School</a:t>
            </a:r>
          </a:p>
        </p:txBody>
      </p:sp>
    </p:spTree>
    <p:extLst>
      <p:ext uri="{BB962C8B-B14F-4D97-AF65-F5344CB8AC3E}">
        <p14:creationId xmlns:p14="http://schemas.microsoft.com/office/powerpoint/2010/main" val="42732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7368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5D03AB-1D8E-4984-A3C5-83320FDC3AD9}"/>
              </a:ext>
            </a:extLst>
          </p:cNvPr>
          <p:cNvSpPr/>
          <p:nvPr/>
        </p:nvSpPr>
        <p:spPr>
          <a:xfrm>
            <a:off x="-73479" y="0"/>
            <a:ext cx="1240155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67CEB-B85B-4F15-B2F6-481F586168D7}"/>
              </a:ext>
            </a:extLst>
          </p:cNvPr>
          <p:cNvSpPr txBox="1"/>
          <p:nvPr/>
        </p:nvSpPr>
        <p:spPr>
          <a:xfrm>
            <a:off x="3682262" y="2782669"/>
            <a:ext cx="4805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Here’s how we do that….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www.ceplan.com/gift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5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AA3A-FA4F-4F0A-899F-43F2F5A7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E887A-1F67-40D8-8CF1-29CF46466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Eddie Thompson, Ed.D., FCEP</a:t>
            </a:r>
          </a:p>
          <a:p>
            <a:r>
              <a:rPr lang="en-US" dirty="0"/>
              <a:t>Founder &amp; CEO</a:t>
            </a:r>
          </a:p>
          <a:p>
            <a:r>
              <a:rPr lang="en-US" dirty="0"/>
              <a:t>www.ceplan.com</a:t>
            </a:r>
          </a:p>
        </p:txBody>
      </p:sp>
    </p:spTree>
    <p:extLst>
      <p:ext uri="{BB962C8B-B14F-4D97-AF65-F5344CB8AC3E}">
        <p14:creationId xmlns:p14="http://schemas.microsoft.com/office/powerpoint/2010/main" val="403952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7D1C8-BE60-41E3-AF5D-C3F4921C3C13}"/>
              </a:ext>
            </a:extLst>
          </p:cNvPr>
          <p:cNvSpPr txBox="1"/>
          <p:nvPr/>
        </p:nvSpPr>
        <p:spPr>
          <a:xfrm>
            <a:off x="393940" y="177277"/>
            <a:ext cx="83080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BF311A"/>
                </a:solidFill>
                <a:latin typeface="Calibri" panose="020F0502020204030204" pitchFamily="34" charset="0"/>
              </a:rPr>
              <a:t>Where are Nonprofits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936D-D005-4341-A242-E3A79B81B517}"/>
              </a:ext>
            </a:extLst>
          </p:cNvPr>
          <p:cNvSpPr txBox="1"/>
          <p:nvPr/>
        </p:nvSpPr>
        <p:spPr>
          <a:xfrm>
            <a:off x="393940" y="1051131"/>
            <a:ext cx="67305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BF311A"/>
                </a:solidFill>
                <a:latin typeface="Calibri" panose="020F0502020204030204" pitchFamily="34" charset="0"/>
              </a:rPr>
              <a:t>Looking for Gifts?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2DED5-5397-42DB-8A7C-2800208C2E7F}"/>
              </a:ext>
            </a:extLst>
          </p:cNvPr>
          <p:cNvSpPr/>
          <p:nvPr/>
        </p:nvSpPr>
        <p:spPr>
          <a:xfrm>
            <a:off x="-201336" y="6342077"/>
            <a:ext cx="12633820" cy="620785"/>
          </a:xfrm>
          <a:prstGeom prst="rect">
            <a:avLst/>
          </a:prstGeom>
          <a:solidFill>
            <a:srgbClr val="BF3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4FC6258-5962-4655-B2D7-9A3BFE2D890D}"/>
              </a:ext>
            </a:extLst>
          </p:cNvPr>
          <p:cNvSpPr txBox="1"/>
          <p:nvPr/>
        </p:nvSpPr>
        <p:spPr>
          <a:xfrm>
            <a:off x="8768454" y="5202951"/>
            <a:ext cx="2021707" cy="935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Planned</a:t>
            </a:r>
          </a:p>
          <a:p>
            <a:pPr>
              <a:lnSpc>
                <a:spcPct val="80000"/>
              </a:lnSpc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Net Worth</a:t>
            </a:r>
          </a:p>
        </p:txBody>
      </p:sp>
      <p:sp>
        <p:nvSpPr>
          <p:cNvPr id="175" name="Freeform 13">
            <a:extLst>
              <a:ext uri="{FF2B5EF4-FFF2-40B4-BE49-F238E27FC236}">
                <a16:creationId xmlns:a16="http://schemas.microsoft.com/office/drawing/2014/main" id="{840820C0-E82C-4768-8D5B-B3711CF24A34}"/>
              </a:ext>
            </a:extLst>
          </p:cNvPr>
          <p:cNvSpPr>
            <a:spLocks noEditPoints="1"/>
          </p:cNvSpPr>
          <p:nvPr/>
        </p:nvSpPr>
        <p:spPr bwMode="auto">
          <a:xfrm>
            <a:off x="754881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76" name="Freeform 13">
            <a:extLst>
              <a:ext uri="{FF2B5EF4-FFF2-40B4-BE49-F238E27FC236}">
                <a16:creationId xmlns:a16="http://schemas.microsoft.com/office/drawing/2014/main" id="{ED34B638-5AA7-44CB-A942-4E4D99206E68}"/>
              </a:ext>
            </a:extLst>
          </p:cNvPr>
          <p:cNvSpPr>
            <a:spLocks noEditPoints="1"/>
          </p:cNvSpPr>
          <p:nvPr/>
        </p:nvSpPr>
        <p:spPr bwMode="auto">
          <a:xfrm>
            <a:off x="1547629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77" name="Freeform 13">
            <a:extLst>
              <a:ext uri="{FF2B5EF4-FFF2-40B4-BE49-F238E27FC236}">
                <a16:creationId xmlns:a16="http://schemas.microsoft.com/office/drawing/2014/main" id="{6667C223-01A3-4D15-B3F5-7BFDF9972A78}"/>
              </a:ext>
            </a:extLst>
          </p:cNvPr>
          <p:cNvSpPr>
            <a:spLocks noEditPoints="1"/>
          </p:cNvSpPr>
          <p:nvPr/>
        </p:nvSpPr>
        <p:spPr bwMode="auto">
          <a:xfrm>
            <a:off x="2340377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78" name="Freeform 13">
            <a:extLst>
              <a:ext uri="{FF2B5EF4-FFF2-40B4-BE49-F238E27FC236}">
                <a16:creationId xmlns:a16="http://schemas.microsoft.com/office/drawing/2014/main" id="{AA4038BD-8572-4EDF-A63E-8C269A007A97}"/>
              </a:ext>
            </a:extLst>
          </p:cNvPr>
          <p:cNvSpPr>
            <a:spLocks noEditPoints="1"/>
          </p:cNvSpPr>
          <p:nvPr/>
        </p:nvSpPr>
        <p:spPr bwMode="auto">
          <a:xfrm>
            <a:off x="3133124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79" name="Freeform 13">
            <a:extLst>
              <a:ext uri="{FF2B5EF4-FFF2-40B4-BE49-F238E27FC236}">
                <a16:creationId xmlns:a16="http://schemas.microsoft.com/office/drawing/2014/main" id="{8E32485E-B271-45B8-B9B5-5C534DFB1694}"/>
              </a:ext>
            </a:extLst>
          </p:cNvPr>
          <p:cNvSpPr>
            <a:spLocks noEditPoints="1"/>
          </p:cNvSpPr>
          <p:nvPr/>
        </p:nvSpPr>
        <p:spPr bwMode="auto">
          <a:xfrm>
            <a:off x="3925874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80" name="Freeform 13">
            <a:extLst>
              <a:ext uri="{FF2B5EF4-FFF2-40B4-BE49-F238E27FC236}">
                <a16:creationId xmlns:a16="http://schemas.microsoft.com/office/drawing/2014/main" id="{61188D20-6A89-4E6B-823D-31D219128608}"/>
              </a:ext>
            </a:extLst>
          </p:cNvPr>
          <p:cNvSpPr>
            <a:spLocks noEditPoints="1"/>
          </p:cNvSpPr>
          <p:nvPr/>
        </p:nvSpPr>
        <p:spPr bwMode="auto">
          <a:xfrm>
            <a:off x="4718625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81" name="Freeform 13">
            <a:extLst>
              <a:ext uri="{FF2B5EF4-FFF2-40B4-BE49-F238E27FC236}">
                <a16:creationId xmlns:a16="http://schemas.microsoft.com/office/drawing/2014/main" id="{743024F8-D9EE-4528-8236-F0C0C8B0809E}"/>
              </a:ext>
            </a:extLst>
          </p:cNvPr>
          <p:cNvSpPr>
            <a:spLocks noEditPoints="1"/>
          </p:cNvSpPr>
          <p:nvPr/>
        </p:nvSpPr>
        <p:spPr bwMode="auto">
          <a:xfrm>
            <a:off x="5511368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C5B656E3-C23B-4F36-B6E9-D21790D6EFB5}"/>
              </a:ext>
            </a:extLst>
          </p:cNvPr>
          <p:cNvSpPr>
            <a:spLocks noEditPoints="1"/>
          </p:cNvSpPr>
          <p:nvPr/>
        </p:nvSpPr>
        <p:spPr bwMode="auto">
          <a:xfrm>
            <a:off x="6304115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B157B9D-4D5C-43E8-802C-014AEEBBD212}"/>
              </a:ext>
            </a:extLst>
          </p:cNvPr>
          <p:cNvSpPr txBox="1"/>
          <p:nvPr/>
        </p:nvSpPr>
        <p:spPr>
          <a:xfrm>
            <a:off x="8768454" y="3086347"/>
            <a:ext cx="2815194" cy="93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Annual</a:t>
            </a:r>
          </a:p>
          <a:p>
            <a:pPr>
              <a:lnSpc>
                <a:spcPct val="80000"/>
              </a:lnSpc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Discretionary Income</a:t>
            </a:r>
          </a:p>
        </p:txBody>
      </p:sp>
      <p:sp>
        <p:nvSpPr>
          <p:cNvPr id="184" name="Freeform 13">
            <a:extLst>
              <a:ext uri="{FF2B5EF4-FFF2-40B4-BE49-F238E27FC236}">
                <a16:creationId xmlns:a16="http://schemas.microsoft.com/office/drawing/2014/main" id="{BD1E000D-5EBC-48F8-BD05-F6FB00784347}"/>
              </a:ext>
            </a:extLst>
          </p:cNvPr>
          <p:cNvSpPr>
            <a:spLocks noEditPoints="1"/>
          </p:cNvSpPr>
          <p:nvPr/>
        </p:nvSpPr>
        <p:spPr bwMode="auto">
          <a:xfrm>
            <a:off x="7104441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74AC7F01-0977-4A49-A8CB-FD8EB32FB662}"/>
              </a:ext>
            </a:extLst>
          </p:cNvPr>
          <p:cNvSpPr>
            <a:spLocks noEditPoints="1"/>
          </p:cNvSpPr>
          <p:nvPr/>
        </p:nvSpPr>
        <p:spPr bwMode="auto">
          <a:xfrm>
            <a:off x="7903081" y="2440486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rgbClr val="4DB3C7"/>
          </a:solidFill>
          <a:ln w="12700">
            <a:solidFill>
              <a:srgbClr val="4DB3C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26EF3F9-3B0B-44F5-A28A-C6011B29EAFC}"/>
              </a:ext>
            </a:extLst>
          </p:cNvPr>
          <p:cNvGrpSpPr/>
          <p:nvPr/>
        </p:nvGrpSpPr>
        <p:grpSpPr>
          <a:xfrm>
            <a:off x="754881" y="2430323"/>
            <a:ext cx="7845899" cy="1408994"/>
            <a:chOff x="914397" y="1698596"/>
            <a:chExt cx="7845899" cy="1408994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389833B-E725-42AB-9768-023206E229A7}"/>
                </a:ext>
              </a:extLst>
            </p:cNvPr>
            <p:cNvGrpSpPr/>
            <p:nvPr/>
          </p:nvGrpSpPr>
          <p:grpSpPr>
            <a:xfrm>
              <a:off x="914397" y="1698596"/>
              <a:ext cx="6242450" cy="1408994"/>
              <a:chOff x="914397" y="1782979"/>
              <a:chExt cx="6242450" cy="1408994"/>
            </a:xfrm>
          </p:grpSpPr>
          <p:sp>
            <p:nvSpPr>
              <p:cNvPr id="191" name="Freeform 13">
                <a:extLst>
                  <a:ext uri="{FF2B5EF4-FFF2-40B4-BE49-F238E27FC236}">
                    <a16:creationId xmlns:a16="http://schemas.microsoft.com/office/drawing/2014/main" id="{E57DF7D8-6DF9-4667-AF89-D58ECB88C3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43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2" name="Freeform 13">
                <a:extLst>
                  <a:ext uri="{FF2B5EF4-FFF2-40B4-BE49-F238E27FC236}">
                    <a16:creationId xmlns:a16="http://schemas.microsoft.com/office/drawing/2014/main" id="{2DB2D5DD-765B-4C05-9448-1259159D8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85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3" name="Freeform 13">
                <a:extLst>
                  <a:ext uri="{FF2B5EF4-FFF2-40B4-BE49-F238E27FC236}">
                    <a16:creationId xmlns:a16="http://schemas.microsoft.com/office/drawing/2014/main" id="{606370AE-6B4A-481C-B2FD-AA681D1F3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576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4" name="Freeform 13">
                <a:extLst>
                  <a:ext uri="{FF2B5EF4-FFF2-40B4-BE49-F238E27FC236}">
                    <a16:creationId xmlns:a16="http://schemas.microsoft.com/office/drawing/2014/main" id="{98CC1BCB-5010-43B2-A2CF-937FF2C93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767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5" name="Freeform 13">
                <a:extLst>
                  <a:ext uri="{FF2B5EF4-FFF2-40B4-BE49-F238E27FC236}">
                    <a16:creationId xmlns:a16="http://schemas.microsoft.com/office/drawing/2014/main" id="{99CAF3A0-4147-4669-9A54-C8D2F4C73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958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C27614F3-4ADD-4718-9601-5EDAFE7B4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14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7" name="Freeform 13">
                <a:extLst>
                  <a:ext uri="{FF2B5EF4-FFF2-40B4-BE49-F238E27FC236}">
                    <a16:creationId xmlns:a16="http://schemas.microsoft.com/office/drawing/2014/main" id="{1E203A2B-F58E-4ED7-B1DB-F54A7A10A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340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8" name="Freeform 13">
                <a:extLst>
                  <a:ext uri="{FF2B5EF4-FFF2-40B4-BE49-F238E27FC236}">
                    <a16:creationId xmlns:a16="http://schemas.microsoft.com/office/drawing/2014/main" id="{E2A33D36-95F9-423B-A34E-F5CB495154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531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FB6DCAD-8A48-47CB-A997-94618501F27B}"/>
                </a:ext>
              </a:extLst>
            </p:cNvPr>
            <p:cNvGrpSpPr/>
            <p:nvPr/>
          </p:nvGrpSpPr>
          <p:grpSpPr>
            <a:xfrm>
              <a:off x="7276856" y="1698596"/>
              <a:ext cx="1483440" cy="1408994"/>
              <a:chOff x="5673407" y="1782979"/>
              <a:chExt cx="1483440" cy="1408994"/>
            </a:xfrm>
          </p:grpSpPr>
          <p:sp>
            <p:nvSpPr>
              <p:cNvPr id="189" name="Freeform 13">
                <a:extLst>
                  <a:ext uri="{FF2B5EF4-FFF2-40B4-BE49-F238E27FC236}">
                    <a16:creationId xmlns:a16="http://schemas.microsoft.com/office/drawing/2014/main" id="{D8B61B55-17D4-4613-B142-84F733ED42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340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  <p:sp>
            <p:nvSpPr>
              <p:cNvPr id="190" name="Freeform 13">
                <a:extLst>
                  <a:ext uri="{FF2B5EF4-FFF2-40B4-BE49-F238E27FC236}">
                    <a16:creationId xmlns:a16="http://schemas.microsoft.com/office/drawing/2014/main" id="{A41F04E2-C634-428B-AA68-A8BBCCC91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531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rgbClr val="4DB3C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199" name="Freeform 12">
            <a:extLst>
              <a:ext uri="{FF2B5EF4-FFF2-40B4-BE49-F238E27FC236}">
                <a16:creationId xmlns:a16="http://schemas.microsoft.com/office/drawing/2014/main" id="{E8D86F1B-2144-44FE-9259-72D4FD6B1EF7}"/>
              </a:ext>
            </a:extLst>
          </p:cNvPr>
          <p:cNvSpPr>
            <a:spLocks noEditPoints="1"/>
          </p:cNvSpPr>
          <p:nvPr/>
        </p:nvSpPr>
        <p:spPr bwMode="auto">
          <a:xfrm>
            <a:off x="768421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0" name="Freeform 12">
            <a:extLst>
              <a:ext uri="{FF2B5EF4-FFF2-40B4-BE49-F238E27FC236}">
                <a16:creationId xmlns:a16="http://schemas.microsoft.com/office/drawing/2014/main" id="{9218F394-3E20-456C-8859-026B8BF9EB09}"/>
              </a:ext>
            </a:extLst>
          </p:cNvPr>
          <p:cNvSpPr>
            <a:spLocks noEditPoints="1"/>
          </p:cNvSpPr>
          <p:nvPr/>
        </p:nvSpPr>
        <p:spPr bwMode="auto">
          <a:xfrm>
            <a:off x="1561171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id="{4F029737-3EED-4F59-B8B7-A008F064AEBE}"/>
              </a:ext>
            </a:extLst>
          </p:cNvPr>
          <p:cNvSpPr>
            <a:spLocks noEditPoints="1"/>
          </p:cNvSpPr>
          <p:nvPr/>
        </p:nvSpPr>
        <p:spPr bwMode="auto">
          <a:xfrm>
            <a:off x="2353920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2" name="Freeform 12">
            <a:extLst>
              <a:ext uri="{FF2B5EF4-FFF2-40B4-BE49-F238E27FC236}">
                <a16:creationId xmlns:a16="http://schemas.microsoft.com/office/drawing/2014/main" id="{884C0CFF-77FD-49CF-8C95-6BD6425E3B94}"/>
              </a:ext>
            </a:extLst>
          </p:cNvPr>
          <p:cNvSpPr>
            <a:spLocks noEditPoints="1"/>
          </p:cNvSpPr>
          <p:nvPr/>
        </p:nvSpPr>
        <p:spPr bwMode="auto">
          <a:xfrm>
            <a:off x="3146669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3" name="Freeform 12">
            <a:extLst>
              <a:ext uri="{FF2B5EF4-FFF2-40B4-BE49-F238E27FC236}">
                <a16:creationId xmlns:a16="http://schemas.microsoft.com/office/drawing/2014/main" id="{3218F7FE-2EB1-4712-BE0F-7A20E58EE7AA}"/>
              </a:ext>
            </a:extLst>
          </p:cNvPr>
          <p:cNvSpPr>
            <a:spLocks noEditPoints="1"/>
          </p:cNvSpPr>
          <p:nvPr/>
        </p:nvSpPr>
        <p:spPr bwMode="auto">
          <a:xfrm>
            <a:off x="3939419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4" name="Freeform 12">
            <a:extLst>
              <a:ext uri="{FF2B5EF4-FFF2-40B4-BE49-F238E27FC236}">
                <a16:creationId xmlns:a16="http://schemas.microsoft.com/office/drawing/2014/main" id="{302F7C9B-71E6-4BB1-BD3B-EDFBC2D7F7B9}"/>
              </a:ext>
            </a:extLst>
          </p:cNvPr>
          <p:cNvSpPr>
            <a:spLocks noEditPoints="1"/>
          </p:cNvSpPr>
          <p:nvPr/>
        </p:nvSpPr>
        <p:spPr bwMode="auto">
          <a:xfrm>
            <a:off x="4732168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05" name="Freeform 12">
            <a:extLst>
              <a:ext uri="{FF2B5EF4-FFF2-40B4-BE49-F238E27FC236}">
                <a16:creationId xmlns:a16="http://schemas.microsoft.com/office/drawing/2014/main" id="{6A0D02E8-9F82-4219-B86A-A08FC33C1D21}"/>
              </a:ext>
            </a:extLst>
          </p:cNvPr>
          <p:cNvSpPr>
            <a:spLocks noEditPoints="1"/>
          </p:cNvSpPr>
          <p:nvPr/>
        </p:nvSpPr>
        <p:spPr bwMode="auto">
          <a:xfrm>
            <a:off x="5524917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8629927-80E1-470E-BF39-B2470C6840A8}"/>
              </a:ext>
            </a:extLst>
          </p:cNvPr>
          <p:cNvGrpSpPr/>
          <p:nvPr/>
        </p:nvGrpSpPr>
        <p:grpSpPr>
          <a:xfrm>
            <a:off x="768421" y="4724858"/>
            <a:ext cx="7826190" cy="1391387"/>
            <a:chOff x="914397" y="4023189"/>
            <a:chExt cx="7826190" cy="1391387"/>
          </a:xfrm>
        </p:grpSpPr>
        <p:sp>
          <p:nvSpPr>
            <p:cNvPr id="207" name="Freeform 119">
              <a:extLst>
                <a:ext uri="{FF2B5EF4-FFF2-40B4-BE49-F238E27FC236}">
                  <a16:creationId xmlns:a16="http://schemas.microsoft.com/office/drawing/2014/main" id="{35F85DEF-2A96-4220-9438-448237417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36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B96BBCE9-C1A6-49F3-BACD-E2D904DEC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3316" y="4036703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0E118E1F-A49D-40D3-95AA-EFE304208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9146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0" name="Freeform 122">
              <a:extLst>
                <a:ext uri="{FF2B5EF4-FFF2-40B4-BE49-F238E27FC236}">
                  <a16:creationId xmlns:a16="http://schemas.microsoft.com/office/drawing/2014/main" id="{9BCF3F29-3751-4A07-BDB8-7A466254A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53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C53D73B2-B446-4F6D-A8E9-0C3B266F5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81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1E6A0EC2-366A-4468-89C8-2924BBEF5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8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3" name="Freeform 125">
              <a:extLst>
                <a:ext uri="{FF2B5EF4-FFF2-40B4-BE49-F238E27FC236}">
                  <a16:creationId xmlns:a16="http://schemas.microsoft.com/office/drawing/2014/main" id="{E29D65F8-C812-43C5-B66B-1F89718B6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6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4" name="Freeform 126">
              <a:extLst>
                <a:ext uri="{FF2B5EF4-FFF2-40B4-BE49-F238E27FC236}">
                  <a16:creationId xmlns:a16="http://schemas.microsoft.com/office/drawing/2014/main" id="{3395259C-63B3-4C79-8C09-1CD436AC1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3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5" name="Freeform 12">
              <a:extLst>
                <a:ext uri="{FF2B5EF4-FFF2-40B4-BE49-F238E27FC236}">
                  <a16:creationId xmlns:a16="http://schemas.microsoft.com/office/drawing/2014/main" id="{02DD9092-64C9-4163-97DB-932D5B6D0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71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6" name="Freeform 12">
              <a:extLst>
                <a:ext uri="{FF2B5EF4-FFF2-40B4-BE49-F238E27FC236}">
                  <a16:creationId xmlns:a16="http://schemas.microsoft.com/office/drawing/2014/main" id="{941F8E6C-E35F-4D8B-8915-CD31CF958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98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rgbClr val="85CA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B8394689-283D-42BE-A515-0D5CC8403BBE}"/>
              </a:ext>
            </a:extLst>
          </p:cNvPr>
          <p:cNvSpPr txBox="1"/>
          <p:nvPr/>
        </p:nvSpPr>
        <p:spPr>
          <a:xfrm>
            <a:off x="944656" y="5020525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DE06534-191D-4191-9E99-666014C5BB65}"/>
              </a:ext>
            </a:extLst>
          </p:cNvPr>
          <p:cNvSpPr txBox="1"/>
          <p:nvPr/>
        </p:nvSpPr>
        <p:spPr>
          <a:xfrm>
            <a:off x="1724016" y="5020525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70656E1B-3C2B-4851-91C8-EB43F18E2ED2}"/>
              </a:ext>
            </a:extLst>
          </p:cNvPr>
          <p:cNvSpPr txBox="1"/>
          <p:nvPr/>
        </p:nvSpPr>
        <p:spPr>
          <a:xfrm>
            <a:off x="2531418" y="5022611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43982E3-54C5-44E5-94D3-86CE9ACA189B}"/>
              </a:ext>
            </a:extLst>
          </p:cNvPr>
          <p:cNvSpPr txBox="1"/>
          <p:nvPr/>
        </p:nvSpPr>
        <p:spPr>
          <a:xfrm>
            <a:off x="3308192" y="5020525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CAC4378-3506-4734-BB49-74C9A2BB6073}"/>
              </a:ext>
            </a:extLst>
          </p:cNvPr>
          <p:cNvSpPr txBox="1"/>
          <p:nvPr/>
        </p:nvSpPr>
        <p:spPr>
          <a:xfrm>
            <a:off x="4100280" y="5022611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F81DBCB-919F-4B07-81D5-36078F178548}"/>
              </a:ext>
            </a:extLst>
          </p:cNvPr>
          <p:cNvSpPr txBox="1"/>
          <p:nvPr/>
        </p:nvSpPr>
        <p:spPr>
          <a:xfrm>
            <a:off x="4892368" y="5020525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1DE74C1-07AC-4CA6-822E-F2BFD0B2EC92}"/>
              </a:ext>
            </a:extLst>
          </p:cNvPr>
          <p:cNvSpPr txBox="1"/>
          <p:nvPr/>
        </p:nvSpPr>
        <p:spPr>
          <a:xfrm>
            <a:off x="5684456" y="5020525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4" name="Freeform 12">
            <a:extLst>
              <a:ext uri="{FF2B5EF4-FFF2-40B4-BE49-F238E27FC236}">
                <a16:creationId xmlns:a16="http://schemas.microsoft.com/office/drawing/2014/main" id="{B7FCC337-1912-454A-B5BB-3AE0C92A969D}"/>
              </a:ext>
            </a:extLst>
          </p:cNvPr>
          <p:cNvSpPr>
            <a:spLocks noEditPoints="1"/>
          </p:cNvSpPr>
          <p:nvPr/>
        </p:nvSpPr>
        <p:spPr bwMode="auto">
          <a:xfrm>
            <a:off x="6315748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02F448D-8E7A-485F-AEE3-43C3FB7E93DE}"/>
              </a:ext>
            </a:extLst>
          </p:cNvPr>
          <p:cNvSpPr txBox="1"/>
          <p:nvPr/>
        </p:nvSpPr>
        <p:spPr>
          <a:xfrm>
            <a:off x="6475287" y="5006914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6" name="Freeform 12">
            <a:extLst>
              <a:ext uri="{FF2B5EF4-FFF2-40B4-BE49-F238E27FC236}">
                <a16:creationId xmlns:a16="http://schemas.microsoft.com/office/drawing/2014/main" id="{5C7FEE02-FB9A-483F-B187-DC457EA5B1BF}"/>
              </a:ext>
            </a:extLst>
          </p:cNvPr>
          <p:cNvSpPr>
            <a:spLocks noEditPoints="1"/>
          </p:cNvSpPr>
          <p:nvPr/>
        </p:nvSpPr>
        <p:spPr bwMode="auto">
          <a:xfrm>
            <a:off x="7117251" y="4737504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A6D0488-7AA2-40B9-97CA-9D44C7576326}"/>
              </a:ext>
            </a:extLst>
          </p:cNvPr>
          <p:cNvSpPr txBox="1"/>
          <p:nvPr/>
        </p:nvSpPr>
        <p:spPr>
          <a:xfrm>
            <a:off x="7268632" y="5006669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28" name="Freeform 12">
            <a:extLst>
              <a:ext uri="{FF2B5EF4-FFF2-40B4-BE49-F238E27FC236}">
                <a16:creationId xmlns:a16="http://schemas.microsoft.com/office/drawing/2014/main" id="{A12A8FF2-E8D8-4CE2-81A0-C4FA62382C3F}"/>
              </a:ext>
            </a:extLst>
          </p:cNvPr>
          <p:cNvSpPr>
            <a:spLocks noEditPoints="1"/>
          </p:cNvSpPr>
          <p:nvPr/>
        </p:nvSpPr>
        <p:spPr bwMode="auto">
          <a:xfrm>
            <a:off x="7903170" y="4724858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rgbClr val="85CA46"/>
          </a:solidFill>
          <a:ln w="12700">
            <a:solidFill>
              <a:srgbClr val="85CA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7DCF09C-ABFC-4A73-BE63-72613C9FB563}"/>
              </a:ext>
            </a:extLst>
          </p:cNvPr>
          <p:cNvSpPr txBox="1"/>
          <p:nvPr/>
        </p:nvSpPr>
        <p:spPr>
          <a:xfrm>
            <a:off x="8068060" y="5006669"/>
            <a:ext cx="272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7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4" grpId="0" animBg="1"/>
      <p:bldP spid="185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 animBg="1"/>
      <p:bldP spid="225" grpId="0"/>
      <p:bldP spid="226" grpId="0" animBg="1"/>
      <p:bldP spid="227" grpId="0"/>
      <p:bldP spid="228" grpId="0" animBg="1"/>
      <p:bldP spid="2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27A336B-1754-4205-A882-0D9D94590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73FF06B-D653-4D65-9F23-A92B1B06E3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823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2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98774BA-D776-4325-866C-C8562C186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64389C6-7E69-4BE8-AD49-895922E1F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059C365-AB54-4886-A137-EB9DEB26D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ompson">
      <a:dk1>
        <a:sysClr val="windowText" lastClr="000000"/>
      </a:dk1>
      <a:lt1>
        <a:sysClr val="window" lastClr="FFFFFF"/>
      </a:lt1>
      <a:dk2>
        <a:srgbClr val="BF311A"/>
      </a:dk2>
      <a:lt2>
        <a:srgbClr val="E7E6E6"/>
      </a:lt2>
      <a:accent1>
        <a:srgbClr val="3F3F3F"/>
      </a:accent1>
      <a:accent2>
        <a:srgbClr val="ED7D31"/>
      </a:accent2>
      <a:accent3>
        <a:srgbClr val="A5A5A5"/>
      </a:accent3>
      <a:accent4>
        <a:srgbClr val="70AD47"/>
      </a:accent4>
      <a:accent5>
        <a:srgbClr val="5B9BD5"/>
      </a:accent5>
      <a:accent6>
        <a:srgbClr val="833C0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9_Multicolored">
    <a:dk1>
      <a:srgbClr val="57565A"/>
    </a:dk1>
    <a:lt1>
      <a:sysClr val="window" lastClr="FFFFFF"/>
    </a:lt1>
    <a:dk2>
      <a:srgbClr val="21B169"/>
    </a:dk2>
    <a:lt2>
      <a:srgbClr val="CF423F"/>
    </a:lt2>
    <a:accent1>
      <a:srgbClr val="4DB3C7"/>
    </a:accent1>
    <a:accent2>
      <a:srgbClr val="85CA46"/>
    </a:accent2>
    <a:accent3>
      <a:srgbClr val="F49D00"/>
    </a:accent3>
    <a:accent4>
      <a:srgbClr val="D2326B"/>
    </a:accent4>
    <a:accent5>
      <a:srgbClr val="1D6E9B"/>
    </a:accent5>
    <a:accent6>
      <a:srgbClr val="6850B4"/>
    </a:accent6>
    <a:hlink>
      <a:srgbClr val="7030A0"/>
    </a:hlink>
    <a:folHlink>
      <a:srgbClr val="00B0F0"/>
    </a:folHlink>
  </a:clrScheme>
  <a:fontScheme name="Custom 3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376</Words>
  <Application>Microsoft Office PowerPoint</Application>
  <PresentationFormat>Widescreen</PresentationFormat>
  <Paragraphs>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Open Sans</vt:lpstr>
      <vt:lpstr>Courier New</vt:lpstr>
      <vt:lpstr>Calibri Light</vt:lpstr>
      <vt:lpstr>Calibri</vt:lpstr>
      <vt:lpstr>Arial</vt:lpstr>
      <vt:lpstr>Office Theme</vt:lpstr>
      <vt:lpstr>1_Office Theme</vt:lpstr>
      <vt:lpstr>Charitable Estate Planning What Your Donors Really Want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Grassmann</dc:creator>
  <cp:lastModifiedBy>Katie Grassmann</cp:lastModifiedBy>
  <cp:revision>47</cp:revision>
  <dcterms:created xsi:type="dcterms:W3CDTF">2017-06-19T15:25:46Z</dcterms:created>
  <dcterms:modified xsi:type="dcterms:W3CDTF">2021-09-30T16:12:19Z</dcterms:modified>
</cp:coreProperties>
</file>